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sldIdLst>
    <p:sldId id="256" r:id="rId2"/>
    <p:sldId id="257" r:id="rId3"/>
    <p:sldId id="258" r:id="rId4"/>
    <p:sldId id="259" r:id="rId5"/>
    <p:sldId id="279" r:id="rId6"/>
    <p:sldId id="277" r:id="rId7"/>
    <p:sldId id="278" r:id="rId8"/>
    <p:sldId id="280" r:id="rId9"/>
    <p:sldId id="260" r:id="rId10"/>
    <p:sldId id="311" r:id="rId11"/>
    <p:sldId id="261"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305" r:id="rId28"/>
    <p:sldId id="297" r:id="rId29"/>
    <p:sldId id="304" r:id="rId30"/>
    <p:sldId id="296" r:id="rId31"/>
    <p:sldId id="306" r:id="rId32"/>
    <p:sldId id="298" r:id="rId33"/>
    <p:sldId id="299" r:id="rId34"/>
    <p:sldId id="302" r:id="rId35"/>
    <p:sldId id="303" r:id="rId36"/>
    <p:sldId id="307" r:id="rId37"/>
    <p:sldId id="308" r:id="rId38"/>
    <p:sldId id="301" r:id="rId39"/>
    <p:sldId id="300" r:id="rId40"/>
    <p:sldId id="309" r:id="rId41"/>
    <p:sldId id="27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12/8/2023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5534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12/8/2023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4886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12/8/2023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1553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12/8/2023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65649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12/8/2023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034153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12/8/2023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468953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12/8/2023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56053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12/8/2023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8077408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12/8/2023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0430815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12/8/2023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2317662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12/8/2023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202489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12/8/2023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1682299"/>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7" r:id="rId7"/>
    <p:sldLayoutId id="2147483783" r:id="rId8"/>
    <p:sldLayoutId id="2147483784" r:id="rId9"/>
    <p:sldLayoutId id="2147483785" r:id="rId10"/>
    <p:sldLayoutId id="2147483786"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background with green lines&#10;&#10;Description automatically generated with medium confidence">
            <a:extLst>
              <a:ext uri="{FF2B5EF4-FFF2-40B4-BE49-F238E27FC236}">
                <a16:creationId xmlns:a16="http://schemas.microsoft.com/office/drawing/2014/main" id="{E0B447F8-761A-7DC3-0737-01BDCF85D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0CF42D-12FF-2F32-40A3-71357FFC301A}"/>
              </a:ext>
            </a:extLst>
          </p:cNvPr>
          <p:cNvSpPr>
            <a:spLocks noGrp="1"/>
          </p:cNvSpPr>
          <p:nvPr>
            <p:ph type="ctrTitle"/>
          </p:nvPr>
        </p:nvSpPr>
        <p:spPr>
          <a:xfrm>
            <a:off x="7588031" y="1278319"/>
            <a:ext cx="4035863" cy="2853824"/>
          </a:xfrm>
        </p:spPr>
        <p:txBody>
          <a:bodyPr anchor="b">
            <a:normAutofit/>
          </a:bodyPr>
          <a:lstStyle/>
          <a:p>
            <a:r>
              <a:rPr lang="en-IN" dirty="0">
                <a:latin typeface="Verdana" panose="020B0604030504040204" pitchFamily="34" charset="0"/>
                <a:ea typeface="Verdana" panose="020B0604030504040204" pitchFamily="34" charset="0"/>
              </a:rPr>
              <a:t>MOOD</a:t>
            </a:r>
            <a:r>
              <a:rPr lang="en-IN" dirty="0"/>
              <a:t> </a:t>
            </a:r>
            <a:r>
              <a:rPr lang="en-IN" dirty="0">
                <a:latin typeface="Verdana" panose="020B0604030504040204" pitchFamily="34" charset="0"/>
                <a:ea typeface="Verdana" panose="020B0604030504040204" pitchFamily="34" charset="0"/>
              </a:rPr>
              <a:t>ANALYZER</a:t>
            </a:r>
          </a:p>
        </p:txBody>
      </p:sp>
      <p:pic>
        <p:nvPicPr>
          <p:cNvPr id="4" name="Picture 3">
            <a:extLst>
              <a:ext uri="{FF2B5EF4-FFF2-40B4-BE49-F238E27FC236}">
                <a16:creationId xmlns:a16="http://schemas.microsoft.com/office/drawing/2014/main" id="{42BFED20-10E0-5099-97A2-5CEC4BA4126F}"/>
              </a:ext>
            </a:extLst>
          </p:cNvPr>
          <p:cNvPicPr>
            <a:picLocks noChangeAspect="1"/>
          </p:cNvPicPr>
          <p:nvPr/>
        </p:nvPicPr>
        <p:blipFill rotWithShape="1">
          <a:blip r:embed="rId3">
            <a:extLst>
              <a:ext uri="{28A0092B-C50C-407E-A947-70E740481C1C}">
                <a14:useLocalDpi xmlns:a14="http://schemas.microsoft.com/office/drawing/2010/main" val="0"/>
              </a:ext>
            </a:extLst>
          </a:blip>
          <a:srcRect l="13128" r="15372"/>
          <a:stretch/>
        </p:blipFill>
        <p:spPr>
          <a:xfrm>
            <a:off x="568106" y="240414"/>
            <a:ext cx="6451819" cy="6451819"/>
          </a:xfrm>
          <a:custGeom>
            <a:avLst/>
            <a:gdLst/>
            <a:ahLst/>
            <a:cxnLst/>
            <a:rect l="l" t="t" r="r" b="b"/>
            <a:pathLst>
              <a:path w="4625350" h="4625350">
                <a:moveTo>
                  <a:pt x="2312675" y="0"/>
                </a:moveTo>
                <a:cubicBezTo>
                  <a:pt x="3589930" y="0"/>
                  <a:pt x="4625350" y="1035420"/>
                  <a:pt x="4625350" y="2312675"/>
                </a:cubicBezTo>
                <a:cubicBezTo>
                  <a:pt x="4625350" y="3589930"/>
                  <a:pt x="3589930" y="4625350"/>
                  <a:pt x="2312675" y="4625350"/>
                </a:cubicBezTo>
                <a:cubicBezTo>
                  <a:pt x="1035420" y="4625350"/>
                  <a:pt x="0" y="3589930"/>
                  <a:pt x="0" y="2312675"/>
                </a:cubicBezTo>
                <a:cubicBezTo>
                  <a:pt x="0" y="1035420"/>
                  <a:pt x="1035420" y="0"/>
                  <a:pt x="2312675" y="0"/>
                </a:cubicBezTo>
                <a:close/>
              </a:path>
            </a:pathLst>
          </a:custGeom>
          <a:noFill/>
          <a:effectLst>
            <a:outerShdw dist="177800" dir="12600000" algn="tr" rotWithShape="0">
              <a:schemeClr val="tx1"/>
            </a:outerShdw>
          </a:effectLst>
        </p:spPr>
      </p:pic>
      <p:sp>
        <p:nvSpPr>
          <p:cNvPr id="9" name="Rectangle 8">
            <a:extLst>
              <a:ext uri="{FF2B5EF4-FFF2-40B4-BE49-F238E27FC236}">
                <a16:creationId xmlns:a16="http://schemas.microsoft.com/office/drawing/2014/main" id="{57728307-5036-BC2E-958E-9FA7A1F500D8}"/>
              </a:ext>
            </a:extLst>
          </p:cNvPr>
          <p:cNvSpPr/>
          <p:nvPr/>
        </p:nvSpPr>
        <p:spPr>
          <a:xfrm>
            <a:off x="74645" y="74645"/>
            <a:ext cx="12027159" cy="670871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49846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842865" y="1281918"/>
            <a:ext cx="10506270" cy="4832092"/>
          </a:xfrm>
          <a:prstGeom prst="rect">
            <a:avLst/>
          </a:prstGeom>
          <a:noFill/>
        </p:spPr>
        <p:txBody>
          <a:bodyPr wrap="square" rtlCol="0">
            <a:spAutoFit/>
          </a:bodyPr>
          <a:lstStyle/>
          <a:p>
            <a:r>
              <a:rPr lang="en-US" sz="1400" dirty="0">
                <a:latin typeface="Bahnschrift Light" panose="020B0502040204020203" pitchFamily="34" charset="0"/>
              </a:rPr>
              <a:t>            while (true)    </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"What is your gender? (Male/Female/Other)\n";</a:t>
            </a:r>
          </a:p>
          <a:p>
            <a:r>
              <a:rPr lang="en-US" sz="1400" dirty="0">
                <a:latin typeface="Bahnschrift Light" panose="020B0502040204020203" pitchFamily="34" charset="0"/>
              </a:rPr>
              <a:t>                   </a:t>
            </a:r>
            <a:r>
              <a:rPr lang="en-US" sz="1400" dirty="0" err="1">
                <a:latin typeface="Bahnschrift Light" panose="020B0502040204020203" pitchFamily="34" charset="0"/>
              </a:rPr>
              <a:t>getline</a:t>
            </a:r>
            <a:r>
              <a:rPr lang="en-US" sz="1400" dirty="0">
                <a:latin typeface="Bahnschrift Light" panose="020B0502040204020203" pitchFamily="34" charset="0"/>
              </a:rPr>
              <a:t>(</a:t>
            </a:r>
            <a:r>
              <a:rPr lang="en-US" sz="1400" dirty="0" err="1">
                <a:latin typeface="Bahnschrift Light" panose="020B0502040204020203" pitchFamily="34" charset="0"/>
              </a:rPr>
              <a:t>cin</a:t>
            </a:r>
            <a:r>
              <a:rPr lang="en-US" sz="1400" dirty="0">
                <a:latin typeface="Bahnschrift Light" panose="020B0502040204020203" pitchFamily="34" charset="0"/>
              </a:rPr>
              <a:t>, gender);</a:t>
            </a:r>
          </a:p>
          <a:p>
            <a:endParaRPr lang="en-US" sz="1400" dirty="0">
              <a:latin typeface="Bahnschrift Light" panose="020B0502040204020203" pitchFamily="34" charset="0"/>
            </a:endParaRPr>
          </a:p>
          <a:p>
            <a:r>
              <a:rPr lang="en-US" sz="1400" dirty="0">
                <a:latin typeface="Bahnschrift Light" panose="020B0502040204020203" pitchFamily="34" charset="0"/>
              </a:rPr>
              <a:t>            for (char&amp; c : gender)</a:t>
            </a:r>
          </a:p>
          <a:p>
            <a:r>
              <a:rPr lang="en-US" sz="1400" dirty="0">
                <a:latin typeface="Bahnschrift Light" panose="020B0502040204020203" pitchFamily="34" charset="0"/>
              </a:rPr>
              <a:t>            {</a:t>
            </a:r>
          </a:p>
          <a:p>
            <a:r>
              <a:rPr lang="en-US" sz="1400" dirty="0">
                <a:latin typeface="Bahnschrift Light" panose="020B0502040204020203" pitchFamily="34" charset="0"/>
              </a:rPr>
              <a:t>                   c = </a:t>
            </a:r>
            <a:r>
              <a:rPr lang="en-US" sz="1400" dirty="0" err="1">
                <a:latin typeface="Bahnschrift Light" panose="020B0502040204020203" pitchFamily="34" charset="0"/>
              </a:rPr>
              <a:t>tolower</a:t>
            </a:r>
            <a:r>
              <a:rPr lang="en-US" sz="1400" dirty="0">
                <a:latin typeface="Bahnschrift Light" panose="020B0502040204020203" pitchFamily="34" charset="0"/>
              </a:rPr>
              <a:t>(c);</a:t>
            </a:r>
          </a:p>
          <a:p>
            <a:r>
              <a:rPr lang="en-US" sz="1400" dirty="0">
                <a:latin typeface="Bahnschrift Light" panose="020B0502040204020203" pitchFamily="34" charset="0"/>
              </a:rPr>
              <a:t>             }</a:t>
            </a:r>
          </a:p>
          <a:p>
            <a:endParaRPr lang="en-US" sz="1400" dirty="0">
              <a:latin typeface="Bahnschrift Light" panose="020B0502040204020203" pitchFamily="34" charset="0"/>
            </a:endParaRPr>
          </a:p>
          <a:p>
            <a:r>
              <a:rPr lang="en-US" sz="1400" dirty="0">
                <a:latin typeface="Bahnschrift Light" panose="020B0502040204020203" pitchFamily="34" charset="0"/>
              </a:rPr>
              <a:t>       </a:t>
            </a:r>
          </a:p>
          <a:p>
            <a:r>
              <a:rPr lang="en-US" sz="1400" dirty="0">
                <a:latin typeface="Bahnschrift Light" panose="020B0502040204020203" pitchFamily="34" charset="0"/>
              </a:rPr>
              <a:t>            while (true)    </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"What is your gender? (Male/Female/Other)\n";</a:t>
            </a:r>
          </a:p>
          <a:p>
            <a:r>
              <a:rPr lang="en-US" sz="1400" dirty="0">
                <a:latin typeface="Bahnschrift Light" panose="020B0502040204020203" pitchFamily="34" charset="0"/>
              </a:rPr>
              <a:t>                   </a:t>
            </a:r>
            <a:r>
              <a:rPr lang="en-US" sz="1400" dirty="0" err="1">
                <a:latin typeface="Bahnschrift Light" panose="020B0502040204020203" pitchFamily="34" charset="0"/>
              </a:rPr>
              <a:t>getline</a:t>
            </a:r>
            <a:r>
              <a:rPr lang="en-US" sz="1400" dirty="0">
                <a:latin typeface="Bahnschrift Light" panose="020B0502040204020203" pitchFamily="34" charset="0"/>
              </a:rPr>
              <a:t>(</a:t>
            </a:r>
            <a:r>
              <a:rPr lang="en-US" sz="1400" dirty="0" err="1">
                <a:latin typeface="Bahnschrift Light" panose="020B0502040204020203" pitchFamily="34" charset="0"/>
              </a:rPr>
              <a:t>cin</a:t>
            </a:r>
            <a:r>
              <a:rPr lang="en-US" sz="1400" dirty="0">
                <a:latin typeface="Bahnschrift Light" panose="020B0502040204020203" pitchFamily="34" charset="0"/>
              </a:rPr>
              <a:t>, gender);</a:t>
            </a:r>
          </a:p>
          <a:p>
            <a:endParaRPr lang="en-US" sz="1400" dirty="0">
              <a:latin typeface="Bahnschrift Light" panose="020B0502040204020203" pitchFamily="34" charset="0"/>
            </a:endParaRPr>
          </a:p>
          <a:p>
            <a:r>
              <a:rPr lang="en-US" sz="1400" dirty="0">
                <a:latin typeface="Bahnschrift Light" panose="020B0502040204020203" pitchFamily="34" charset="0"/>
              </a:rPr>
              <a:t>                   for (char&amp; c : gender)</a:t>
            </a:r>
          </a:p>
          <a:p>
            <a:r>
              <a:rPr lang="en-US" sz="1400" dirty="0">
                <a:latin typeface="Bahnschrift Light" panose="020B0502040204020203" pitchFamily="34" charset="0"/>
              </a:rPr>
              <a:t>                   {</a:t>
            </a:r>
          </a:p>
          <a:p>
            <a:r>
              <a:rPr lang="en-US" sz="1400" dirty="0">
                <a:latin typeface="Bahnschrift Light" panose="020B0502040204020203" pitchFamily="34" charset="0"/>
              </a:rPr>
              <a:t>                          c = </a:t>
            </a:r>
            <a:r>
              <a:rPr lang="en-US" sz="1400" dirty="0" err="1">
                <a:latin typeface="Bahnschrift Light" panose="020B0502040204020203" pitchFamily="34" charset="0"/>
              </a:rPr>
              <a:t>tolower</a:t>
            </a:r>
            <a:r>
              <a:rPr lang="en-US" sz="1400" dirty="0">
                <a:latin typeface="Bahnschrift Light" panose="020B0502040204020203" pitchFamily="34" charset="0"/>
              </a:rPr>
              <a:t>(c);</a:t>
            </a:r>
          </a:p>
          <a:p>
            <a:r>
              <a:rPr lang="en-US" sz="1400" dirty="0">
                <a:latin typeface="Bahnschrift Light" panose="020B0502040204020203" pitchFamily="34" charset="0"/>
              </a:rPr>
              <a:t>                    }</a:t>
            </a:r>
          </a:p>
          <a:p>
            <a:endParaRPr lang="en-US" sz="1400" dirty="0">
              <a:latin typeface="Bahnschrift Light" panose="020B0502040204020203" pitchFamily="34" charset="0"/>
            </a:endParaRPr>
          </a:p>
          <a:p>
            <a:r>
              <a:rPr lang="en-US" sz="1400" dirty="0">
                <a:latin typeface="Bahnschrift Light" panose="020B0502040204020203" pitchFamily="34" charset="0"/>
              </a:rPr>
              <a:t>       </a:t>
            </a:r>
          </a:p>
        </p:txBody>
      </p:sp>
      <p:sp>
        <p:nvSpPr>
          <p:cNvPr id="3" name="Rectangle 2">
            <a:extLst>
              <a:ext uri="{FF2B5EF4-FFF2-40B4-BE49-F238E27FC236}">
                <a16:creationId xmlns:a16="http://schemas.microsoft.com/office/drawing/2014/main" id="{EB7A98F1-8798-8AD3-8C28-518C6AE41CBD}"/>
              </a:ext>
            </a:extLst>
          </p:cNvPr>
          <p:cNvSpPr/>
          <p:nvPr/>
        </p:nvSpPr>
        <p:spPr>
          <a:xfrm>
            <a:off x="363894" y="365125"/>
            <a:ext cx="11448661" cy="612775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36152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419054" y="474345"/>
            <a:ext cx="10506270" cy="5909310"/>
          </a:xfrm>
          <a:prstGeom prst="rect">
            <a:avLst/>
          </a:prstGeom>
          <a:noFill/>
        </p:spPr>
        <p:txBody>
          <a:bodyPr wrap="square" rtlCol="0">
            <a:spAutoFit/>
          </a:bodyPr>
          <a:lstStyle/>
          <a:p>
            <a:r>
              <a:rPr lang="en-US" sz="1400" dirty="0">
                <a:latin typeface="Bahnschrift Light" panose="020B0502040204020203" pitchFamily="34" charset="0"/>
              </a:rPr>
              <a:t>           if (gender == "male" || gender == "female" || gender == "other")</a:t>
            </a:r>
          </a:p>
          <a:p>
            <a:r>
              <a:rPr lang="en-US" sz="1400" dirty="0">
                <a:latin typeface="Bahnschrift Light" panose="020B0502040204020203" pitchFamily="34" charset="0"/>
              </a:rPr>
              <a:t>           {</a:t>
            </a:r>
          </a:p>
          <a:p>
            <a:r>
              <a:rPr lang="en-US" sz="1400" dirty="0">
                <a:latin typeface="Bahnschrift Light" panose="020B0502040204020203" pitchFamily="34" charset="0"/>
              </a:rPr>
              <a:t>                 break;</a:t>
            </a:r>
          </a:p>
          <a:p>
            <a:r>
              <a:rPr lang="en-US" sz="1400" dirty="0">
                <a:latin typeface="Bahnschrift Light" panose="020B0502040204020203" pitchFamily="34" charset="0"/>
              </a:rPr>
              <a:t>            }</a:t>
            </a:r>
          </a:p>
          <a:p>
            <a:endParaRPr lang="en-US" sz="1400" dirty="0">
              <a:latin typeface="Bahnschrift Light" panose="020B0502040204020203" pitchFamily="34" charset="0"/>
            </a:endParaRPr>
          </a:p>
          <a:p>
            <a:r>
              <a:rPr lang="en-US" sz="1400" dirty="0">
                <a:latin typeface="Bahnschrift Light" panose="020B0502040204020203" pitchFamily="34" charset="0"/>
              </a:rPr>
              <a:t>            else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"Invalid gender input. Please enter a valid gender</a:t>
            </a:r>
          </a:p>
          <a:p>
            <a:r>
              <a:rPr lang="en-US" sz="1400" dirty="0">
                <a:latin typeface="Bahnschrift Light" panose="020B0502040204020203" pitchFamily="34" charset="0"/>
              </a:rPr>
              <a:t>                               (Male/Female/Other).\n";</a:t>
            </a:r>
          </a:p>
          <a:p>
            <a:r>
              <a:rPr lang="en-US" sz="1400" dirty="0">
                <a:latin typeface="Bahnschrift Light" panose="020B0502040204020203" pitchFamily="34" charset="0"/>
              </a:rPr>
              <a:t>             }</a:t>
            </a:r>
          </a:p>
          <a:p>
            <a:r>
              <a:rPr lang="en-US" sz="1400" dirty="0">
                <a:latin typeface="Bahnschrift Light" panose="020B0502040204020203" pitchFamily="34" charset="0"/>
              </a:rPr>
              <a:t>      }</a:t>
            </a:r>
          </a:p>
          <a:p>
            <a:endParaRPr lang="en-US" sz="1400" dirty="0">
              <a:latin typeface="Bahnschrift Light" panose="020B0502040204020203" pitchFamily="34" charset="0"/>
            </a:endParaRPr>
          </a:p>
          <a:p>
            <a:r>
              <a:rPr lang="en-US" sz="1400" dirty="0">
                <a:latin typeface="Bahnschrift Light" panose="020B0502040204020203" pitchFamily="34" charset="0"/>
              </a:rPr>
              <a:t>      while (true)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a:t>
            </a:r>
            <a:r>
              <a:rPr lang="en-US" sz="1400" dirty="0" err="1">
                <a:latin typeface="Bahnschrift Light" panose="020B0502040204020203" pitchFamily="34" charset="0"/>
              </a:rPr>
              <a:t>nHow</a:t>
            </a:r>
            <a:r>
              <a:rPr lang="en-US" sz="1400" dirty="0">
                <a:latin typeface="Bahnschrift Light" panose="020B0502040204020203" pitchFamily="34" charset="0"/>
              </a:rPr>
              <a:t> old are you?\n";</a:t>
            </a:r>
          </a:p>
          <a:p>
            <a:r>
              <a:rPr lang="en-US" sz="1400" dirty="0">
                <a:latin typeface="Bahnschrift Light" panose="020B0502040204020203" pitchFamily="34" charset="0"/>
              </a:rPr>
              <a:t>            if (</a:t>
            </a:r>
            <a:r>
              <a:rPr lang="en-US" sz="1400" dirty="0" err="1">
                <a:latin typeface="Bahnschrift Light" panose="020B0502040204020203" pitchFamily="34" charset="0"/>
              </a:rPr>
              <a:t>cin</a:t>
            </a:r>
            <a:r>
              <a:rPr lang="en-US" sz="1400" dirty="0">
                <a:latin typeface="Bahnschrift Light" panose="020B0502040204020203" pitchFamily="34" charset="0"/>
              </a:rPr>
              <a:t> &gt;&gt; age &amp;&amp; age &gt; 10 &amp;&amp; age &lt; 100)</a:t>
            </a:r>
          </a:p>
          <a:p>
            <a:r>
              <a:rPr lang="en-US" sz="1400" dirty="0">
                <a:latin typeface="Bahnschrift Light" panose="020B0502040204020203" pitchFamily="34" charset="0"/>
              </a:rPr>
              <a:t>            {</a:t>
            </a:r>
          </a:p>
          <a:p>
            <a:r>
              <a:rPr lang="en-US" sz="1400" dirty="0">
                <a:latin typeface="Bahnschrift Light" panose="020B0502040204020203" pitchFamily="34" charset="0"/>
              </a:rPr>
              <a:t>                 break;</a:t>
            </a:r>
          </a:p>
          <a:p>
            <a:r>
              <a:rPr lang="en-US" sz="1400" dirty="0">
                <a:latin typeface="Bahnschrift Light" panose="020B0502040204020203" pitchFamily="34" charset="0"/>
              </a:rPr>
              <a:t>             }</a:t>
            </a:r>
          </a:p>
          <a:p>
            <a:endParaRPr lang="en-US" sz="1400" dirty="0">
              <a:latin typeface="Bahnschrift Light" panose="020B0502040204020203" pitchFamily="34" charset="0"/>
            </a:endParaRPr>
          </a:p>
          <a:p>
            <a:r>
              <a:rPr lang="en-US" sz="1400" dirty="0">
                <a:latin typeface="Bahnschrift Light" panose="020B0502040204020203" pitchFamily="34" charset="0"/>
              </a:rPr>
              <a:t>             else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"Invalid input. Please enter a valid age.\n";</a:t>
            </a:r>
          </a:p>
          <a:p>
            <a:r>
              <a:rPr lang="en-US" sz="1400" dirty="0">
                <a:latin typeface="Bahnschrift Light" panose="020B0502040204020203" pitchFamily="34" charset="0"/>
              </a:rPr>
              <a:t>                  </a:t>
            </a:r>
            <a:r>
              <a:rPr lang="en-US" sz="1400" dirty="0" err="1">
                <a:latin typeface="Bahnschrift Light" panose="020B0502040204020203" pitchFamily="34" charset="0"/>
              </a:rPr>
              <a:t>cin.clear</a:t>
            </a:r>
            <a:r>
              <a:rPr lang="en-US" sz="1400" dirty="0">
                <a:latin typeface="Bahnschrift Light" panose="020B0502040204020203" pitchFamily="34" charset="0"/>
              </a:rPr>
              <a:t>();</a:t>
            </a:r>
          </a:p>
          <a:p>
            <a:r>
              <a:rPr lang="en-US" sz="1400" dirty="0">
                <a:latin typeface="Bahnschrift Light" panose="020B0502040204020203" pitchFamily="34" charset="0"/>
              </a:rPr>
              <a:t>                  </a:t>
            </a:r>
            <a:r>
              <a:rPr lang="en-US" sz="1400" dirty="0" err="1">
                <a:latin typeface="Bahnschrift Light" panose="020B0502040204020203" pitchFamily="34" charset="0"/>
              </a:rPr>
              <a:t>cin.ignore</a:t>
            </a:r>
            <a:r>
              <a:rPr lang="en-US" sz="1400" dirty="0">
                <a:latin typeface="Bahnschrift Light" panose="020B0502040204020203" pitchFamily="34" charset="0"/>
              </a:rPr>
              <a:t>(</a:t>
            </a:r>
            <a:r>
              <a:rPr lang="en-US" sz="1400" dirty="0" err="1">
                <a:latin typeface="Bahnschrift Light" panose="020B0502040204020203" pitchFamily="34" charset="0"/>
              </a:rPr>
              <a:t>numeric_limits</a:t>
            </a:r>
            <a:r>
              <a:rPr lang="en-US" sz="1400" dirty="0">
                <a:latin typeface="Bahnschrift Light" panose="020B0502040204020203" pitchFamily="34" charset="0"/>
              </a:rPr>
              <a:t>&lt;</a:t>
            </a:r>
            <a:r>
              <a:rPr lang="en-US" sz="1400" dirty="0" err="1">
                <a:latin typeface="Bahnschrift Light" panose="020B0502040204020203" pitchFamily="34" charset="0"/>
              </a:rPr>
              <a:t>streamsize</a:t>
            </a:r>
            <a:r>
              <a:rPr lang="en-US" sz="1400" dirty="0">
                <a:latin typeface="Bahnschrift Light" panose="020B0502040204020203" pitchFamily="34" charset="0"/>
              </a:rPr>
              <a:t>&gt;::max(), '\n’);</a:t>
            </a:r>
          </a:p>
          <a:p>
            <a:r>
              <a:rPr lang="en-US" sz="1400" dirty="0">
                <a:latin typeface="Bahnschrift Light" panose="020B0502040204020203" pitchFamily="34" charset="0"/>
              </a:rPr>
              <a:t>              }</a:t>
            </a:r>
          </a:p>
          <a:p>
            <a:r>
              <a:rPr lang="en-US" sz="1400" dirty="0">
                <a:latin typeface="Bahnschrift Light" panose="020B0502040204020203" pitchFamily="34" charset="0"/>
              </a:rPr>
              <a:t>      }</a:t>
            </a:r>
          </a:p>
        </p:txBody>
      </p:sp>
      <p:sp>
        <p:nvSpPr>
          <p:cNvPr id="2" name="Rectangle 1">
            <a:extLst>
              <a:ext uri="{FF2B5EF4-FFF2-40B4-BE49-F238E27FC236}">
                <a16:creationId xmlns:a16="http://schemas.microsoft.com/office/drawing/2014/main" id="{18D240BD-BE99-646A-1051-F3BD88BD08D6}"/>
              </a:ext>
            </a:extLst>
          </p:cNvPr>
          <p:cNvSpPr/>
          <p:nvPr/>
        </p:nvSpPr>
        <p:spPr>
          <a:xfrm>
            <a:off x="242597" y="242596"/>
            <a:ext cx="11756572" cy="637280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92784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419053" y="381035"/>
            <a:ext cx="11365509" cy="6124754"/>
          </a:xfrm>
          <a:prstGeom prst="rect">
            <a:avLst/>
          </a:prstGeom>
          <a:noFill/>
        </p:spPr>
        <p:txBody>
          <a:bodyPr wrap="square" rtlCol="0">
            <a:spAutoFit/>
          </a:bodyPr>
          <a:lstStyle/>
          <a:p>
            <a:r>
              <a:rPr lang="en-US" sz="1400" dirty="0">
                <a:latin typeface="Bahnschrift Light" panose="020B0502040204020203" pitchFamily="34" charset="0"/>
              </a:rPr>
              <a:t>      while (true)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a:t>
            </a:r>
            <a:r>
              <a:rPr lang="en-US" sz="1400" dirty="0" err="1">
                <a:latin typeface="Bahnschrift Light" panose="020B0502040204020203" pitchFamily="34" charset="0"/>
              </a:rPr>
              <a:t>nOn</a:t>
            </a:r>
            <a:r>
              <a:rPr lang="en-US" sz="1400" dirty="0">
                <a:latin typeface="Bahnschrift Light" panose="020B0502040204020203" pitchFamily="34" charset="0"/>
              </a:rPr>
              <a:t> a scale of 0.5 to 5, how are you feeling, " &lt;&lt; </a:t>
            </a:r>
            <a:r>
              <a:rPr lang="en-US" sz="1400" dirty="0" err="1">
                <a:latin typeface="Bahnschrift Light" panose="020B0502040204020203" pitchFamily="34" charset="0"/>
              </a:rPr>
              <a:t>userName</a:t>
            </a:r>
            <a:r>
              <a:rPr lang="en-US" sz="1400" dirty="0">
                <a:latin typeface="Bahnschrift Light" panose="020B0502040204020203" pitchFamily="34" charset="0"/>
              </a:rPr>
              <a:t> &lt;&lt; "?\n(A mood scale is provided below for your reference.)\n“;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"Mood Scale:\n";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"0.5: Extremely Unhappy\n";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"1.0: Very Sad\n";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"1.5: Unhappy\n";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"2.0: Somewhat Down\n";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"2.5: Neutral\n";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"3.0: Content\n";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"3.5: Happy\n";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"4.0: Very Happy\n";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"4.5: Delighted\n";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&lt;&lt; "5.0: Ecstatic\n";</a:t>
            </a:r>
          </a:p>
          <a:p>
            <a:endParaRPr lang="en-US" sz="1400" dirty="0">
              <a:latin typeface="Bahnschrift Light" panose="020B0502040204020203" pitchFamily="34" charset="0"/>
            </a:endParaRPr>
          </a:p>
          <a:p>
            <a:r>
              <a:rPr lang="en-US" sz="1400" dirty="0">
                <a:latin typeface="Bahnschrift Light" panose="020B0502040204020203" pitchFamily="34" charset="0"/>
              </a:rPr>
              <a:t>            if (</a:t>
            </a:r>
            <a:r>
              <a:rPr lang="en-US" sz="1400" dirty="0" err="1">
                <a:latin typeface="Bahnschrift Light" panose="020B0502040204020203" pitchFamily="34" charset="0"/>
              </a:rPr>
              <a:t>cin</a:t>
            </a:r>
            <a:r>
              <a:rPr lang="en-US" sz="1400" dirty="0">
                <a:latin typeface="Bahnschrift Light" panose="020B0502040204020203" pitchFamily="34" charset="0"/>
              </a:rPr>
              <a:t> &gt;&gt; mood &amp;&amp; mood &gt;= 0.5 &amp;&amp; mood &lt;= 5.0)</a:t>
            </a:r>
          </a:p>
          <a:p>
            <a:r>
              <a:rPr lang="en-US" sz="1400" dirty="0">
                <a:latin typeface="Bahnschrift Light" panose="020B0502040204020203" pitchFamily="34" charset="0"/>
              </a:rPr>
              <a:t>            {</a:t>
            </a:r>
          </a:p>
          <a:p>
            <a:r>
              <a:rPr lang="en-US" sz="1400" dirty="0">
                <a:latin typeface="Bahnschrift Light" panose="020B0502040204020203" pitchFamily="34" charset="0"/>
              </a:rPr>
              <a:t>                  break;</a:t>
            </a:r>
          </a:p>
          <a:p>
            <a:r>
              <a:rPr lang="en-US" sz="1400" dirty="0">
                <a:latin typeface="Bahnschrift Light" panose="020B0502040204020203" pitchFamily="34" charset="0"/>
              </a:rPr>
              <a:t>             }</a:t>
            </a:r>
          </a:p>
          <a:p>
            <a:endParaRPr lang="en-US" sz="1400" dirty="0">
              <a:latin typeface="Bahnschrift Light" panose="020B0502040204020203" pitchFamily="34" charset="0"/>
            </a:endParaRPr>
          </a:p>
          <a:p>
            <a:r>
              <a:rPr lang="en-US" sz="1400" dirty="0">
                <a:latin typeface="Bahnschrift Light" panose="020B0502040204020203" pitchFamily="34" charset="0"/>
              </a:rPr>
              <a:t>            else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"Invalid input. Please enter a valid mood score.\n";</a:t>
            </a:r>
          </a:p>
          <a:p>
            <a:r>
              <a:rPr lang="en-US" sz="1400" dirty="0">
                <a:latin typeface="Bahnschrift Light" panose="020B0502040204020203" pitchFamily="34" charset="0"/>
              </a:rPr>
              <a:t>                  </a:t>
            </a:r>
            <a:r>
              <a:rPr lang="en-US" sz="1400" dirty="0" err="1">
                <a:latin typeface="Bahnschrift Light" panose="020B0502040204020203" pitchFamily="34" charset="0"/>
              </a:rPr>
              <a:t>cin.clear</a:t>
            </a:r>
            <a:r>
              <a:rPr lang="en-US" sz="1400" dirty="0">
                <a:latin typeface="Bahnschrift Light" panose="020B0502040204020203" pitchFamily="34" charset="0"/>
              </a:rPr>
              <a:t>();</a:t>
            </a:r>
          </a:p>
          <a:p>
            <a:r>
              <a:rPr lang="en-US" sz="1400" dirty="0">
                <a:latin typeface="Bahnschrift Light" panose="020B0502040204020203" pitchFamily="34" charset="0"/>
              </a:rPr>
              <a:t>                  </a:t>
            </a:r>
            <a:r>
              <a:rPr lang="en-US" sz="1400" dirty="0" err="1">
                <a:latin typeface="Bahnschrift Light" panose="020B0502040204020203" pitchFamily="34" charset="0"/>
              </a:rPr>
              <a:t>cin.ignore</a:t>
            </a:r>
            <a:r>
              <a:rPr lang="en-US" sz="1400" dirty="0">
                <a:latin typeface="Bahnschrift Light" panose="020B0502040204020203" pitchFamily="34" charset="0"/>
              </a:rPr>
              <a:t>(</a:t>
            </a:r>
            <a:r>
              <a:rPr lang="en-US" sz="1400" dirty="0" err="1">
                <a:latin typeface="Bahnschrift Light" panose="020B0502040204020203" pitchFamily="34" charset="0"/>
              </a:rPr>
              <a:t>numeric_limits</a:t>
            </a:r>
            <a:r>
              <a:rPr lang="en-US" sz="1400" dirty="0">
                <a:latin typeface="Bahnschrift Light" panose="020B0502040204020203" pitchFamily="34" charset="0"/>
              </a:rPr>
              <a:t>&lt;</a:t>
            </a:r>
            <a:r>
              <a:rPr lang="en-US" sz="1400" dirty="0" err="1">
                <a:latin typeface="Bahnschrift Light" panose="020B0502040204020203" pitchFamily="34" charset="0"/>
              </a:rPr>
              <a:t>streamsize</a:t>
            </a:r>
            <a:r>
              <a:rPr lang="en-US" sz="1400" dirty="0">
                <a:latin typeface="Bahnschrift Light" panose="020B0502040204020203" pitchFamily="34" charset="0"/>
              </a:rPr>
              <a:t>&gt;::max(), '\n’);</a:t>
            </a:r>
          </a:p>
          <a:p>
            <a:r>
              <a:rPr lang="en-US" sz="1400" dirty="0">
                <a:latin typeface="Bahnschrift Light" panose="020B0502040204020203" pitchFamily="34" charset="0"/>
              </a:rPr>
              <a:t>             }</a:t>
            </a:r>
          </a:p>
          <a:p>
            <a:r>
              <a:rPr lang="en-US" sz="1400" dirty="0">
                <a:latin typeface="Bahnschrift Light" panose="020B0502040204020203" pitchFamily="34" charset="0"/>
              </a:rPr>
              <a:t>      }</a:t>
            </a:r>
          </a:p>
          <a:p>
            <a:r>
              <a:rPr lang="en-US" sz="1400" dirty="0">
                <a:latin typeface="Bahnschrift Light" panose="020B0502040204020203" pitchFamily="34" charset="0"/>
              </a:rPr>
              <a:t>}</a:t>
            </a:r>
          </a:p>
        </p:txBody>
      </p:sp>
      <p:sp>
        <p:nvSpPr>
          <p:cNvPr id="2" name="Rectangle 1">
            <a:extLst>
              <a:ext uri="{FF2B5EF4-FFF2-40B4-BE49-F238E27FC236}">
                <a16:creationId xmlns:a16="http://schemas.microsoft.com/office/drawing/2014/main" id="{18D240BD-BE99-646A-1051-F3BD88BD08D6}"/>
              </a:ext>
            </a:extLst>
          </p:cNvPr>
          <p:cNvSpPr/>
          <p:nvPr/>
        </p:nvSpPr>
        <p:spPr>
          <a:xfrm>
            <a:off x="242597" y="242596"/>
            <a:ext cx="11756572" cy="637280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75201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335903" y="242595"/>
            <a:ext cx="11365509" cy="6924973"/>
          </a:xfrm>
          <a:prstGeom prst="rect">
            <a:avLst/>
          </a:prstGeom>
          <a:noFill/>
        </p:spPr>
        <p:txBody>
          <a:bodyPr wrap="square" rtlCol="0">
            <a:spAutoFit/>
          </a:bodyPr>
          <a:lstStyle/>
          <a:p>
            <a:r>
              <a:rPr lang="en-US" sz="1200" dirty="0">
                <a:latin typeface="Bahnschrift Light" panose="020B0502040204020203" pitchFamily="34" charset="0"/>
              </a:rPr>
              <a:t>      void </a:t>
            </a:r>
            <a:r>
              <a:rPr lang="en-US" sz="1200" dirty="0" err="1">
                <a:latin typeface="Bahnschrift Light" panose="020B0502040204020203" pitchFamily="34" charset="0"/>
              </a:rPr>
              <a:t>writeToFile</a:t>
            </a:r>
            <a:r>
              <a:rPr lang="en-US" sz="1200" dirty="0">
                <a:latin typeface="Bahnschrift Light" panose="020B0502040204020203" pitchFamily="34" charset="0"/>
              </a:rPr>
              <a:t>(const string&amp; </a:t>
            </a:r>
            <a:r>
              <a:rPr lang="en-US" sz="1200" dirty="0" err="1">
                <a:latin typeface="Bahnschrift Light" panose="020B0502040204020203" pitchFamily="34" charset="0"/>
              </a:rPr>
              <a:t>userName</a:t>
            </a:r>
            <a:r>
              <a:rPr lang="en-US" sz="1200" dirty="0">
                <a:latin typeface="Bahnschrift Light" panose="020B0502040204020203" pitchFamily="34" charset="0"/>
              </a:rPr>
              <a:t>, const string&amp; gender, int age, double mood)</a:t>
            </a:r>
          </a:p>
          <a:p>
            <a:r>
              <a:rPr lang="en-US" sz="1200" dirty="0">
                <a:latin typeface="Bahnschrift Light" panose="020B0502040204020203" pitchFamily="34" charset="0"/>
              </a:rPr>
              <a:t>      {</a:t>
            </a:r>
          </a:p>
          <a:p>
            <a:r>
              <a:rPr lang="en-US" sz="1200" dirty="0">
                <a:latin typeface="Bahnschrift Light" panose="020B0502040204020203" pitchFamily="34" charset="0"/>
              </a:rPr>
              <a:t>            </a:t>
            </a:r>
            <a:r>
              <a:rPr lang="en-US" sz="1200" dirty="0" err="1">
                <a:latin typeface="Bahnschrift Light" panose="020B0502040204020203" pitchFamily="34" charset="0"/>
              </a:rPr>
              <a:t>ofstream</a:t>
            </a:r>
            <a:r>
              <a:rPr lang="en-US" sz="1200" dirty="0">
                <a:latin typeface="Bahnschrift Light" panose="020B0502040204020203" pitchFamily="34" charset="0"/>
              </a:rPr>
              <a:t> </a:t>
            </a:r>
            <a:r>
              <a:rPr lang="en-US" sz="1200" dirty="0" err="1">
                <a:latin typeface="Bahnschrift Light" panose="020B0502040204020203" pitchFamily="34" charset="0"/>
              </a:rPr>
              <a:t>responseFile</a:t>
            </a:r>
            <a:r>
              <a:rPr lang="en-US" sz="1200" dirty="0">
                <a:latin typeface="Bahnschrift Light" panose="020B0502040204020203" pitchFamily="34" charset="0"/>
              </a:rPr>
              <a:t>("user_responses.txt", </a:t>
            </a:r>
            <a:r>
              <a:rPr lang="en-US" sz="1200" dirty="0" err="1">
                <a:latin typeface="Bahnschrift Light" panose="020B0502040204020203" pitchFamily="34" charset="0"/>
              </a:rPr>
              <a:t>ios</a:t>
            </a:r>
            <a:r>
              <a:rPr lang="en-US" sz="1200" dirty="0">
                <a:latin typeface="Bahnschrift Light" panose="020B0502040204020203" pitchFamily="34" charset="0"/>
              </a:rPr>
              <a:t>::app);</a:t>
            </a:r>
          </a:p>
          <a:p>
            <a:r>
              <a:rPr lang="en-US" sz="1200" dirty="0">
                <a:latin typeface="Bahnschrift Light" panose="020B0502040204020203" pitchFamily="34" charset="0"/>
              </a:rPr>
              <a:t>            if (</a:t>
            </a:r>
            <a:r>
              <a:rPr lang="en-US" sz="1200" dirty="0" err="1">
                <a:latin typeface="Bahnschrift Light" panose="020B0502040204020203" pitchFamily="34" charset="0"/>
              </a:rPr>
              <a:t>responseFile.is_open</a:t>
            </a:r>
            <a:r>
              <a:rPr lang="en-US" sz="1200" dirty="0">
                <a:latin typeface="Bahnschrift Light" panose="020B0502040204020203" pitchFamily="34" charset="0"/>
              </a:rPr>
              <a:t>())</a:t>
            </a:r>
          </a:p>
          <a:p>
            <a:r>
              <a:rPr lang="en-US" sz="1200" dirty="0">
                <a:latin typeface="Bahnschrift Light" panose="020B0502040204020203" pitchFamily="34" charset="0"/>
              </a:rPr>
              <a:t>            {</a:t>
            </a:r>
          </a:p>
          <a:p>
            <a:r>
              <a:rPr lang="en-US" sz="1200" dirty="0">
                <a:latin typeface="Bahnschrift Light" panose="020B0502040204020203" pitchFamily="34" charset="0"/>
              </a:rPr>
              <a:t>                  </a:t>
            </a:r>
            <a:r>
              <a:rPr lang="en-US" sz="1200" dirty="0" err="1">
                <a:latin typeface="Bahnschrift Light" panose="020B0502040204020203" pitchFamily="34" charset="0"/>
              </a:rPr>
              <a:t>responseFile</a:t>
            </a:r>
            <a:r>
              <a:rPr lang="en-US" sz="1200" dirty="0">
                <a:latin typeface="Bahnschrift Light" panose="020B0502040204020203" pitchFamily="34" charset="0"/>
              </a:rPr>
              <a:t> &lt;&lt; "User: " &lt;&lt; </a:t>
            </a:r>
            <a:r>
              <a:rPr lang="en-US" sz="1200" dirty="0" err="1">
                <a:latin typeface="Bahnschrift Light" panose="020B0502040204020203" pitchFamily="34" charset="0"/>
              </a:rPr>
              <a:t>userName</a:t>
            </a:r>
            <a:r>
              <a:rPr lang="en-US" sz="1200" dirty="0">
                <a:latin typeface="Bahnschrift Light" panose="020B0502040204020203" pitchFamily="34" charset="0"/>
              </a:rPr>
              <a:t> &lt;&lt; ", Gender: " &lt;&lt; gender &lt;&lt; ", Age: " &lt;&lt; age &lt;&lt; ", Mood: " &lt;&lt; mood &lt;&lt; "\n";</a:t>
            </a:r>
          </a:p>
          <a:p>
            <a:r>
              <a:rPr lang="en-US" sz="1200" dirty="0">
                <a:latin typeface="Bahnschrift Light" panose="020B0502040204020203" pitchFamily="34" charset="0"/>
              </a:rPr>
              <a:t>                  </a:t>
            </a:r>
            <a:r>
              <a:rPr lang="en-US" sz="1200" dirty="0" err="1">
                <a:latin typeface="Bahnschrift Light" panose="020B0502040204020203" pitchFamily="34" charset="0"/>
              </a:rPr>
              <a:t>responseFile.close</a:t>
            </a:r>
            <a:r>
              <a:rPr lang="en-US" sz="1200" dirty="0">
                <a:latin typeface="Bahnschrift Light" panose="020B0502040204020203" pitchFamily="34" charset="0"/>
              </a:rPr>
              <a:t>();</a:t>
            </a:r>
          </a:p>
          <a:p>
            <a:r>
              <a:rPr lang="en-US" sz="1200" dirty="0">
                <a:latin typeface="Bahnschrift Light" panose="020B0502040204020203" pitchFamily="34" charset="0"/>
              </a:rPr>
              <a:t>             }</a:t>
            </a:r>
          </a:p>
          <a:p>
            <a:endParaRPr lang="en-US" sz="1200" dirty="0">
              <a:latin typeface="Bahnschrift Light" panose="020B0502040204020203" pitchFamily="34" charset="0"/>
            </a:endParaRPr>
          </a:p>
          <a:p>
            <a:r>
              <a:rPr lang="en-US" sz="1200" dirty="0">
                <a:latin typeface="Bahnschrift Light" panose="020B0502040204020203" pitchFamily="34" charset="0"/>
              </a:rPr>
              <a:t>             else</a:t>
            </a:r>
          </a:p>
          <a:p>
            <a:r>
              <a:rPr lang="en-US" sz="1200" dirty="0">
                <a:latin typeface="Bahnschrift Light" panose="020B0502040204020203" pitchFamily="34" charset="0"/>
              </a:rPr>
              <a:t>             {</a:t>
            </a:r>
          </a:p>
          <a:p>
            <a:r>
              <a:rPr lang="en-US" sz="1200" dirty="0">
                <a:latin typeface="Bahnschrift Light" panose="020B0502040204020203" pitchFamily="34" charset="0"/>
              </a:rPr>
              <a:t>                   </a:t>
            </a:r>
            <a:r>
              <a:rPr lang="en-US" sz="1200" dirty="0" err="1">
                <a:latin typeface="Bahnschrift Light" panose="020B0502040204020203" pitchFamily="34" charset="0"/>
              </a:rPr>
              <a:t>cerr</a:t>
            </a:r>
            <a:r>
              <a:rPr lang="en-US" sz="1200" dirty="0">
                <a:latin typeface="Bahnschrift Light" panose="020B0502040204020203" pitchFamily="34" charset="0"/>
              </a:rPr>
              <a:t> &lt;&lt; "Unable to open the response file for writing.\n";</a:t>
            </a:r>
          </a:p>
          <a:p>
            <a:r>
              <a:rPr lang="en-US" sz="1200" dirty="0">
                <a:latin typeface="Bahnschrift Light" panose="020B0502040204020203" pitchFamily="34" charset="0"/>
              </a:rPr>
              <a:t>              }</a:t>
            </a:r>
          </a:p>
          <a:p>
            <a:r>
              <a:rPr lang="en-US" sz="1200" dirty="0">
                <a:latin typeface="Bahnschrift Light" panose="020B0502040204020203" pitchFamily="34" charset="0"/>
              </a:rPr>
              <a:t>      }</a:t>
            </a:r>
          </a:p>
          <a:p>
            <a:r>
              <a:rPr lang="en-US" sz="1200" dirty="0">
                <a:latin typeface="Bahnschrift Light" panose="020B0502040204020203" pitchFamily="34" charset="0"/>
              </a:rPr>
              <a:t>      </a:t>
            </a:r>
          </a:p>
          <a:p>
            <a:r>
              <a:rPr lang="en-US" sz="1200" dirty="0">
                <a:latin typeface="Bahnschrift Light" panose="020B0502040204020203" pitchFamily="34" charset="0"/>
              </a:rPr>
              <a:t>      double </a:t>
            </a:r>
            <a:r>
              <a:rPr lang="en-US" sz="1200" dirty="0" err="1">
                <a:latin typeface="Bahnschrift Light" panose="020B0502040204020203" pitchFamily="34" charset="0"/>
              </a:rPr>
              <a:t>getMood</a:t>
            </a:r>
            <a:r>
              <a:rPr lang="en-US" sz="1200" dirty="0">
                <a:latin typeface="Bahnschrift Light" panose="020B0502040204020203" pitchFamily="34" charset="0"/>
              </a:rPr>
              <a:t>() const</a:t>
            </a:r>
          </a:p>
          <a:p>
            <a:r>
              <a:rPr lang="en-US" sz="1200" dirty="0">
                <a:latin typeface="Bahnschrift Light" panose="020B0502040204020203" pitchFamily="34" charset="0"/>
              </a:rPr>
              <a:t>      {</a:t>
            </a:r>
          </a:p>
          <a:p>
            <a:r>
              <a:rPr lang="en-US" sz="1200" dirty="0">
                <a:latin typeface="Bahnschrift Light" panose="020B0502040204020203" pitchFamily="34" charset="0"/>
              </a:rPr>
              <a:t>             return mood; </a:t>
            </a:r>
          </a:p>
          <a:p>
            <a:r>
              <a:rPr lang="en-US" sz="1200" dirty="0">
                <a:latin typeface="Bahnschrift Light" panose="020B0502040204020203" pitchFamily="34" charset="0"/>
              </a:rPr>
              <a:t>       }</a:t>
            </a:r>
          </a:p>
          <a:p>
            <a:endParaRPr lang="en-US" sz="1200" dirty="0">
              <a:latin typeface="Bahnschrift Light" panose="020B0502040204020203" pitchFamily="34" charset="0"/>
            </a:endParaRPr>
          </a:p>
          <a:p>
            <a:r>
              <a:rPr lang="en-US" sz="1200" dirty="0">
                <a:latin typeface="Bahnschrift Light" panose="020B0502040204020203" pitchFamily="34" charset="0"/>
              </a:rPr>
              <a:t>       const string&amp; </a:t>
            </a:r>
            <a:r>
              <a:rPr lang="en-US" sz="1200" dirty="0" err="1">
                <a:latin typeface="Bahnschrift Light" panose="020B0502040204020203" pitchFamily="34" charset="0"/>
              </a:rPr>
              <a:t>getUserName</a:t>
            </a:r>
            <a:r>
              <a:rPr lang="en-US" sz="1200" dirty="0">
                <a:latin typeface="Bahnschrift Light" panose="020B0502040204020203" pitchFamily="34" charset="0"/>
              </a:rPr>
              <a:t>() const</a:t>
            </a:r>
          </a:p>
          <a:p>
            <a:r>
              <a:rPr lang="en-US" sz="1200" dirty="0">
                <a:latin typeface="Bahnschrift Light" panose="020B0502040204020203" pitchFamily="34" charset="0"/>
              </a:rPr>
              <a:t>       {</a:t>
            </a:r>
          </a:p>
          <a:p>
            <a:r>
              <a:rPr lang="en-US" sz="1200" dirty="0">
                <a:latin typeface="Bahnschrift Light" panose="020B0502040204020203" pitchFamily="34" charset="0"/>
              </a:rPr>
              <a:t>              return </a:t>
            </a:r>
            <a:r>
              <a:rPr lang="en-US" sz="1200" dirty="0" err="1">
                <a:latin typeface="Bahnschrift Light" panose="020B0502040204020203" pitchFamily="34" charset="0"/>
              </a:rPr>
              <a:t>userName</a:t>
            </a:r>
            <a:r>
              <a:rPr lang="en-US" sz="1200" dirty="0">
                <a:latin typeface="Bahnschrift Light" panose="020B0502040204020203" pitchFamily="34" charset="0"/>
              </a:rPr>
              <a:t>;</a:t>
            </a:r>
          </a:p>
          <a:p>
            <a:r>
              <a:rPr lang="en-US" sz="1200" dirty="0">
                <a:latin typeface="Bahnschrift Light" panose="020B0502040204020203" pitchFamily="34" charset="0"/>
              </a:rPr>
              <a:t>        }</a:t>
            </a:r>
          </a:p>
          <a:p>
            <a:r>
              <a:rPr lang="en-US" sz="1200" dirty="0">
                <a:latin typeface="Bahnschrift Light" panose="020B0502040204020203" pitchFamily="34" charset="0"/>
              </a:rPr>
              <a:t>};</a:t>
            </a:r>
          </a:p>
          <a:p>
            <a:endParaRPr lang="en-US" sz="1200" dirty="0">
              <a:latin typeface="Bahnschrift Light" panose="020B0502040204020203" pitchFamily="34" charset="0"/>
            </a:endParaRPr>
          </a:p>
          <a:p>
            <a:r>
              <a:rPr lang="en-US" sz="1200" dirty="0">
                <a:latin typeface="Bahnschrift Light" panose="020B0502040204020203" pitchFamily="34" charset="0"/>
              </a:rPr>
              <a:t>int main() </a:t>
            </a:r>
          </a:p>
          <a:p>
            <a:r>
              <a:rPr lang="en-US" sz="1200" dirty="0">
                <a:latin typeface="Bahnschrift Light" panose="020B0502040204020203" pitchFamily="34" charset="0"/>
              </a:rPr>
              <a:t>{</a:t>
            </a:r>
          </a:p>
          <a:p>
            <a:r>
              <a:rPr lang="en-US" sz="1200" dirty="0">
                <a:latin typeface="Bahnschrift Light" panose="020B0502040204020203" pitchFamily="34" charset="0"/>
              </a:rPr>
              <a:t>      User </a:t>
            </a:r>
            <a:r>
              <a:rPr lang="en-US" sz="1200" dirty="0" err="1">
                <a:latin typeface="Bahnschrift Light" panose="020B0502040204020203" pitchFamily="34" charset="0"/>
              </a:rPr>
              <a:t>user</a:t>
            </a:r>
            <a:r>
              <a:rPr lang="en-US" sz="1200" dirty="0">
                <a:latin typeface="Bahnschrift Light" panose="020B0502040204020203" pitchFamily="34" charset="0"/>
              </a:rPr>
              <a:t>;</a:t>
            </a:r>
          </a:p>
          <a:p>
            <a:r>
              <a:rPr lang="en-US" sz="1200" dirty="0">
                <a:latin typeface="Bahnschrift Light" panose="020B0502040204020203" pitchFamily="34" charset="0"/>
              </a:rPr>
              <a:t>      </a:t>
            </a:r>
            <a:r>
              <a:rPr lang="en-US" sz="1200" dirty="0" err="1">
                <a:latin typeface="Bahnschrift Light" panose="020B0502040204020203" pitchFamily="34" charset="0"/>
              </a:rPr>
              <a:t>user.getUserInfo</a:t>
            </a:r>
            <a:r>
              <a:rPr lang="en-US" sz="1200" dirty="0">
                <a:latin typeface="Bahnschrift Light" panose="020B0502040204020203" pitchFamily="34" charset="0"/>
              </a:rPr>
              <a:t>();</a:t>
            </a:r>
          </a:p>
          <a:p>
            <a:r>
              <a:rPr lang="en-US" sz="1200" dirty="0">
                <a:latin typeface="Bahnschrift Light" panose="020B0502040204020203" pitchFamily="34" charset="0"/>
              </a:rPr>
              <a:t>      </a:t>
            </a:r>
            <a:r>
              <a:rPr lang="en-US" sz="1200" dirty="0" err="1">
                <a:latin typeface="Bahnschrift Light" panose="020B0502040204020203" pitchFamily="34" charset="0"/>
              </a:rPr>
              <a:t>user.writeToFile</a:t>
            </a:r>
            <a:r>
              <a:rPr lang="en-US" sz="1200" dirty="0">
                <a:latin typeface="Bahnschrift Light" panose="020B0502040204020203" pitchFamily="34" charset="0"/>
              </a:rPr>
              <a:t>();</a:t>
            </a:r>
          </a:p>
          <a:p>
            <a:endParaRPr lang="en-US" sz="1200" dirty="0">
              <a:latin typeface="Bahnschrift Light" panose="020B0502040204020203" pitchFamily="34" charset="0"/>
            </a:endParaRPr>
          </a:p>
          <a:p>
            <a:r>
              <a:rPr lang="en-US" sz="1200" dirty="0">
                <a:latin typeface="Bahnschrift Light" panose="020B0502040204020203" pitchFamily="34" charset="0"/>
              </a:rPr>
              <a:t>      double mood = </a:t>
            </a:r>
            <a:r>
              <a:rPr lang="en-US" sz="1200" dirty="0" err="1">
                <a:latin typeface="Bahnschrift Light" panose="020B0502040204020203" pitchFamily="34" charset="0"/>
              </a:rPr>
              <a:t>user.getMood</a:t>
            </a:r>
            <a:r>
              <a:rPr lang="en-US" sz="1200" dirty="0">
                <a:latin typeface="Bahnschrift Light" panose="020B0502040204020203" pitchFamily="34" charset="0"/>
              </a:rPr>
              <a:t>();</a:t>
            </a:r>
          </a:p>
          <a:p>
            <a:r>
              <a:rPr lang="en-US" sz="1200" dirty="0">
                <a:latin typeface="Bahnschrift Light" panose="020B0502040204020203" pitchFamily="34" charset="0"/>
              </a:rPr>
              <a:t>      const string&amp; username = </a:t>
            </a:r>
            <a:r>
              <a:rPr lang="en-US" sz="1200" dirty="0" err="1">
                <a:latin typeface="Bahnschrift Light" panose="020B0502040204020203" pitchFamily="34" charset="0"/>
              </a:rPr>
              <a:t>user.getUserName</a:t>
            </a:r>
            <a:r>
              <a:rPr lang="en-US" sz="1200" dirty="0">
                <a:latin typeface="Bahnschrift Light" panose="020B0502040204020203" pitchFamily="34" charset="0"/>
              </a:rPr>
              <a:t>();</a:t>
            </a:r>
          </a:p>
          <a:p>
            <a:endParaRPr lang="en-US" sz="1200" dirty="0">
              <a:latin typeface="Bahnschrift Light" panose="020B0502040204020203" pitchFamily="34" charset="0"/>
            </a:endParaRPr>
          </a:p>
          <a:p>
            <a:endParaRPr lang="en-US" sz="1200" dirty="0">
              <a:latin typeface="Bahnschrift Light" panose="020B0502040204020203" pitchFamily="34" charset="0"/>
            </a:endParaRPr>
          </a:p>
          <a:p>
            <a:endParaRPr lang="en-US" sz="1200" dirty="0">
              <a:latin typeface="Bahnschrift Light" panose="020B0502040204020203" pitchFamily="34" charset="0"/>
            </a:endParaRPr>
          </a:p>
        </p:txBody>
      </p:sp>
      <p:sp>
        <p:nvSpPr>
          <p:cNvPr id="2" name="Rectangle 1">
            <a:extLst>
              <a:ext uri="{FF2B5EF4-FFF2-40B4-BE49-F238E27FC236}">
                <a16:creationId xmlns:a16="http://schemas.microsoft.com/office/drawing/2014/main" id="{18D240BD-BE99-646A-1051-F3BD88BD08D6}"/>
              </a:ext>
            </a:extLst>
          </p:cNvPr>
          <p:cNvSpPr/>
          <p:nvPr/>
        </p:nvSpPr>
        <p:spPr>
          <a:xfrm>
            <a:off x="242597" y="242596"/>
            <a:ext cx="11756572" cy="637280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53401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413245" y="763590"/>
            <a:ext cx="11365509" cy="5262979"/>
          </a:xfrm>
          <a:prstGeom prst="rect">
            <a:avLst/>
          </a:prstGeom>
          <a:noFill/>
        </p:spPr>
        <p:txBody>
          <a:bodyPr wrap="square" rtlCol="0">
            <a:spAutoFit/>
          </a:bodyPr>
          <a:lstStyle/>
          <a:p>
            <a:r>
              <a:rPr lang="en-US" sz="1400" dirty="0">
                <a:latin typeface="Bahnschrift Light" panose="020B0502040204020203" pitchFamily="34" charset="0"/>
              </a:rPr>
              <a:t>      if (mood &gt;= 3.5)</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a:t>
            </a:r>
            <a:r>
              <a:rPr lang="en-US" sz="1400" dirty="0" err="1">
                <a:latin typeface="Bahnschrift Light" panose="020B0502040204020203" pitchFamily="34" charset="0"/>
              </a:rPr>
              <a:t>nThat's</a:t>
            </a:r>
            <a:r>
              <a:rPr lang="en-US" sz="1400" dirty="0">
                <a:latin typeface="Bahnschrift Light" panose="020B0502040204020203" pitchFamily="34" charset="0"/>
              </a:rPr>
              <a:t> wonderful! We're genuinely happy for you and wish you continued joy and success in every aspect of your life.</a:t>
            </a:r>
          </a:p>
          <a:p>
            <a:r>
              <a:rPr lang="en-US" sz="1400" dirty="0">
                <a:latin typeface="Bahnschrift Light" panose="020B0502040204020203" pitchFamily="34" charset="0"/>
              </a:rPr>
              <a:t>                            Always remember that you are enough. You are loved.\n";</a:t>
            </a:r>
          </a:p>
          <a:p>
            <a:endParaRPr lang="en-US" sz="1400" dirty="0">
              <a:latin typeface="Bahnschrift Light" panose="020B0502040204020203" pitchFamily="34" charset="0"/>
            </a:endParaRPr>
          </a:p>
          <a:p>
            <a:r>
              <a:rPr lang="en-US" sz="1400" dirty="0">
                <a:latin typeface="Bahnschrift Light" panose="020B0502040204020203" pitchFamily="34" charset="0"/>
              </a:rPr>
              <a:t>             char </a:t>
            </a:r>
            <a:r>
              <a:rPr lang="en-US" sz="1400" dirty="0" err="1">
                <a:latin typeface="Bahnschrift Light" panose="020B0502040204020203" pitchFamily="34" charset="0"/>
              </a:rPr>
              <a:t>gresponse</a:t>
            </a:r>
            <a:r>
              <a:rPr lang="en-US" sz="1400" dirty="0">
                <a:latin typeface="Bahnschrift Light" panose="020B0502040204020203" pitchFamily="34" charset="0"/>
              </a:rPr>
              <a:t>;</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"Would you like to play some stress relief games?(y/n)\n";</a:t>
            </a:r>
          </a:p>
          <a:p>
            <a:r>
              <a:rPr lang="en-US" sz="1400" dirty="0">
                <a:latin typeface="Bahnschrift Light" panose="020B0502040204020203" pitchFamily="34" charset="0"/>
              </a:rPr>
              <a:t>             </a:t>
            </a:r>
            <a:r>
              <a:rPr lang="en-US" sz="1400" dirty="0" err="1">
                <a:latin typeface="Bahnschrift Light" panose="020B0502040204020203" pitchFamily="34" charset="0"/>
              </a:rPr>
              <a:t>cin</a:t>
            </a:r>
            <a:r>
              <a:rPr lang="en-US" sz="1400" dirty="0">
                <a:latin typeface="Bahnschrift Light" panose="020B0502040204020203" pitchFamily="34" charset="0"/>
              </a:rPr>
              <a:t> &gt;&gt; </a:t>
            </a:r>
            <a:r>
              <a:rPr lang="en-US" sz="1400" dirty="0" err="1">
                <a:latin typeface="Bahnschrift Light" panose="020B0502040204020203" pitchFamily="34" charset="0"/>
              </a:rPr>
              <a:t>gresponse</a:t>
            </a:r>
            <a:r>
              <a:rPr lang="en-US" sz="1400" dirty="0">
                <a:latin typeface="Bahnschrift Light" panose="020B0502040204020203" pitchFamily="34" charset="0"/>
              </a:rPr>
              <a:t>;</a:t>
            </a:r>
          </a:p>
          <a:p>
            <a:endParaRPr lang="en-US" sz="1400" dirty="0">
              <a:latin typeface="Bahnschrift Light" panose="020B0502040204020203" pitchFamily="34" charset="0"/>
            </a:endParaRPr>
          </a:p>
          <a:p>
            <a:r>
              <a:rPr lang="en-US" sz="1400" dirty="0">
                <a:latin typeface="Bahnschrift Light" panose="020B0502040204020203" pitchFamily="34" charset="0"/>
              </a:rPr>
              <a:t>             if(</a:t>
            </a:r>
            <a:r>
              <a:rPr lang="en-US" sz="1400" dirty="0" err="1">
                <a:latin typeface="Bahnschrift Light" panose="020B0502040204020203" pitchFamily="34" charset="0"/>
              </a:rPr>
              <a:t>gresponse</a:t>
            </a:r>
            <a:r>
              <a:rPr lang="en-US" sz="1400" dirty="0">
                <a:latin typeface="Bahnschrift Light" panose="020B0502040204020203" pitchFamily="34" charset="0"/>
              </a:rPr>
              <a:t> == 'y' || </a:t>
            </a:r>
            <a:r>
              <a:rPr lang="en-US" sz="1400" dirty="0" err="1">
                <a:latin typeface="Bahnschrift Light" panose="020B0502040204020203" pitchFamily="34" charset="0"/>
              </a:rPr>
              <a:t>gresponse</a:t>
            </a:r>
            <a:r>
              <a:rPr lang="en-US" sz="1400" dirty="0">
                <a:latin typeface="Bahnschrift Light" panose="020B0502040204020203" pitchFamily="34" charset="0"/>
              </a:rPr>
              <a:t> == 'Y’)</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"1. [Silver Games - Stress Relief Games] - A website which provides you with stress relief games(You can copy and paste</a:t>
            </a:r>
          </a:p>
          <a:p>
            <a:r>
              <a:rPr lang="en-US" sz="1400" dirty="0">
                <a:latin typeface="Bahnschrift Light" panose="020B0502040204020203" pitchFamily="34" charset="0"/>
              </a:rPr>
              <a:t>                                 the link):\n";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"https://www.silvergames.com/en/t/stress-relief\n";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"2. [A Soft Murmur - Create Your Own Ambient Soundscape] - A website which lets you create your own soundscape and</a:t>
            </a:r>
          </a:p>
          <a:p>
            <a:r>
              <a:rPr lang="en-US" sz="1400" dirty="0">
                <a:latin typeface="Bahnschrift Light" panose="020B0502040204020203" pitchFamily="34" charset="0"/>
              </a:rPr>
              <a:t>                                 gives you a calming effect(You can copy and paste the link):\n";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"https://asoftmurmur.com/\n";</a:t>
            </a:r>
          </a:p>
          <a:p>
            <a:r>
              <a:rPr lang="en-US" sz="1400" dirty="0">
                <a:latin typeface="Bahnschrift Light" panose="020B0502040204020203" pitchFamily="34" charset="0"/>
              </a:rPr>
              <a:t>              }</a:t>
            </a:r>
          </a:p>
          <a:p>
            <a:endParaRPr lang="en-US" sz="1400" dirty="0">
              <a:latin typeface="Bahnschrift Light" panose="020B0502040204020203" pitchFamily="34" charset="0"/>
            </a:endParaRPr>
          </a:p>
          <a:p>
            <a:r>
              <a:rPr lang="en-US" sz="1400" dirty="0">
                <a:latin typeface="Bahnschrift Light" panose="020B0502040204020203" pitchFamily="34" charset="0"/>
              </a:rPr>
              <a:t>              else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"Cool! We hope you always remember to enjoy the little joys of life and embrace your inner child.";</a:t>
            </a:r>
          </a:p>
          <a:p>
            <a:r>
              <a:rPr lang="en-US" sz="1400" dirty="0">
                <a:latin typeface="Bahnschrift Light" panose="020B0502040204020203" pitchFamily="34" charset="0"/>
              </a:rPr>
              <a:t>               }</a:t>
            </a:r>
          </a:p>
          <a:p>
            <a:r>
              <a:rPr lang="en-US" sz="1400" dirty="0">
                <a:latin typeface="Bahnschrift Light" panose="020B0502040204020203" pitchFamily="34" charset="0"/>
              </a:rPr>
              <a:t>      }</a:t>
            </a:r>
          </a:p>
        </p:txBody>
      </p:sp>
      <p:sp>
        <p:nvSpPr>
          <p:cNvPr id="2" name="Rectangle 1">
            <a:extLst>
              <a:ext uri="{FF2B5EF4-FFF2-40B4-BE49-F238E27FC236}">
                <a16:creationId xmlns:a16="http://schemas.microsoft.com/office/drawing/2014/main" id="{18D240BD-BE99-646A-1051-F3BD88BD08D6}"/>
              </a:ext>
            </a:extLst>
          </p:cNvPr>
          <p:cNvSpPr/>
          <p:nvPr/>
        </p:nvSpPr>
        <p:spPr>
          <a:xfrm>
            <a:off x="242597" y="242596"/>
            <a:ext cx="11756572" cy="637280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70075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413245" y="791583"/>
            <a:ext cx="11365509" cy="5262979"/>
          </a:xfrm>
          <a:prstGeom prst="rect">
            <a:avLst/>
          </a:prstGeom>
          <a:noFill/>
        </p:spPr>
        <p:txBody>
          <a:bodyPr wrap="square" rtlCol="0">
            <a:spAutoFit/>
          </a:bodyPr>
          <a:lstStyle/>
          <a:p>
            <a:r>
              <a:rPr lang="en-US" sz="1400" dirty="0">
                <a:latin typeface="Bahnschrift Light" panose="020B0502040204020203" pitchFamily="34" charset="0"/>
              </a:rPr>
              <a:t>      else if (mood &gt;= 3.0)</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a:t>
            </a:r>
            <a:r>
              <a:rPr lang="en-US" sz="1400" dirty="0" err="1">
                <a:latin typeface="Bahnschrift Light" panose="020B0502040204020203" pitchFamily="34" charset="0"/>
              </a:rPr>
              <a:t>nBeing</a:t>
            </a:r>
            <a:r>
              <a:rPr lang="en-US" sz="1400" dirty="0">
                <a:latin typeface="Bahnschrift Light" panose="020B0502040204020203" pitchFamily="34" charset="0"/>
              </a:rPr>
              <a:t> content is a beautiful state of mind. We hope this feeling persists and that you find utmost happiness in your life’s</a:t>
            </a:r>
          </a:p>
          <a:p>
            <a:r>
              <a:rPr lang="en-US" sz="1400" dirty="0">
                <a:latin typeface="Bahnschrift Light" panose="020B0502040204020203" pitchFamily="34" charset="0"/>
              </a:rPr>
              <a:t>                          journey. Always remember that you are enough. You are loved.\n";</a:t>
            </a:r>
          </a:p>
          <a:p>
            <a:endParaRPr lang="en-US" sz="1400" dirty="0">
              <a:latin typeface="Bahnschrift Light" panose="020B0502040204020203" pitchFamily="34" charset="0"/>
            </a:endParaRPr>
          </a:p>
          <a:p>
            <a:r>
              <a:rPr lang="en-US" sz="1400" dirty="0">
                <a:latin typeface="Bahnschrift Light" panose="020B0502040204020203" pitchFamily="34" charset="0"/>
              </a:rPr>
              <a:t>            char </a:t>
            </a:r>
            <a:r>
              <a:rPr lang="en-US" sz="1400" dirty="0" err="1">
                <a:latin typeface="Bahnschrift Light" panose="020B0502040204020203" pitchFamily="34" charset="0"/>
              </a:rPr>
              <a:t>gresponse</a:t>
            </a:r>
            <a:r>
              <a:rPr lang="en-US" sz="1400" dirty="0">
                <a:latin typeface="Bahnschrift Light" panose="020B0502040204020203" pitchFamily="34" charset="0"/>
              </a:rPr>
              <a:t>;</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"Would you like to play some stress relief games?(y/n)\n";</a:t>
            </a:r>
          </a:p>
          <a:p>
            <a:r>
              <a:rPr lang="en-US" sz="1400" dirty="0">
                <a:latin typeface="Bahnschrift Light" panose="020B0502040204020203" pitchFamily="34" charset="0"/>
              </a:rPr>
              <a:t>            </a:t>
            </a:r>
            <a:r>
              <a:rPr lang="en-US" sz="1400" dirty="0" err="1">
                <a:latin typeface="Bahnschrift Light" panose="020B0502040204020203" pitchFamily="34" charset="0"/>
              </a:rPr>
              <a:t>cin</a:t>
            </a:r>
            <a:r>
              <a:rPr lang="en-US" sz="1400" dirty="0">
                <a:latin typeface="Bahnschrift Light" panose="020B0502040204020203" pitchFamily="34" charset="0"/>
              </a:rPr>
              <a:t> &gt;&gt; </a:t>
            </a:r>
            <a:r>
              <a:rPr lang="en-US" sz="1400" dirty="0" err="1">
                <a:latin typeface="Bahnschrift Light" panose="020B0502040204020203" pitchFamily="34" charset="0"/>
              </a:rPr>
              <a:t>gresponse</a:t>
            </a:r>
            <a:r>
              <a:rPr lang="en-US" sz="1400" dirty="0">
                <a:latin typeface="Bahnschrift Light" panose="020B0502040204020203" pitchFamily="34" charset="0"/>
              </a:rPr>
              <a:t>;</a:t>
            </a:r>
          </a:p>
          <a:p>
            <a:r>
              <a:rPr lang="en-US" sz="1400" dirty="0">
                <a:latin typeface="Bahnschrift Light" panose="020B0502040204020203" pitchFamily="34" charset="0"/>
              </a:rPr>
              <a:t>          </a:t>
            </a:r>
          </a:p>
          <a:p>
            <a:r>
              <a:rPr lang="en-US" sz="1400" dirty="0">
                <a:latin typeface="Bahnschrift Light" panose="020B0502040204020203" pitchFamily="34" charset="0"/>
              </a:rPr>
              <a:t>            if(</a:t>
            </a:r>
            <a:r>
              <a:rPr lang="en-US" sz="1400" dirty="0" err="1">
                <a:latin typeface="Bahnschrift Light" panose="020B0502040204020203" pitchFamily="34" charset="0"/>
              </a:rPr>
              <a:t>gresponse</a:t>
            </a:r>
            <a:r>
              <a:rPr lang="en-US" sz="1400" dirty="0">
                <a:latin typeface="Bahnschrift Light" panose="020B0502040204020203" pitchFamily="34" charset="0"/>
              </a:rPr>
              <a:t> == 'y' || </a:t>
            </a:r>
            <a:r>
              <a:rPr lang="en-US" sz="1400" dirty="0" err="1">
                <a:latin typeface="Bahnschrift Light" panose="020B0502040204020203" pitchFamily="34" charset="0"/>
              </a:rPr>
              <a:t>gresponse</a:t>
            </a:r>
            <a:r>
              <a:rPr lang="en-US" sz="1400" dirty="0">
                <a:latin typeface="Bahnschrift Light" panose="020B0502040204020203" pitchFamily="34" charset="0"/>
              </a:rPr>
              <a:t> == 'Y’)</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"1. [Silver Games - Stress Relief Games] - A website which provides you with stress relief games(You can copy and paste</a:t>
            </a:r>
          </a:p>
          <a:p>
            <a:r>
              <a:rPr lang="en-US" sz="1400" dirty="0">
                <a:latin typeface="Bahnschrift Light" panose="020B0502040204020203" pitchFamily="34" charset="0"/>
              </a:rPr>
              <a:t>                                the link):\n";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"https://www.silvergames.com/en/t/stress-relief\n";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"2. [A Soft Murmur - Create Your Own Ambient Soundscape] - A website which lets you create your own soundscape and</a:t>
            </a:r>
          </a:p>
          <a:p>
            <a:r>
              <a:rPr lang="en-US" sz="1400" dirty="0">
                <a:latin typeface="Bahnschrift Light" panose="020B0502040204020203" pitchFamily="34" charset="0"/>
              </a:rPr>
              <a:t>                                gives you a calming effect(You can copy and paste the link):\n";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"https://asoftmurmur.com/\n";</a:t>
            </a:r>
          </a:p>
          <a:p>
            <a:r>
              <a:rPr lang="en-US" sz="1400" dirty="0">
                <a:latin typeface="Bahnschrift Light" panose="020B0502040204020203" pitchFamily="34" charset="0"/>
              </a:rPr>
              <a:t>             }</a:t>
            </a:r>
          </a:p>
          <a:p>
            <a:endParaRPr lang="en-US" sz="1400" dirty="0">
              <a:latin typeface="Bahnschrift Light" panose="020B0502040204020203" pitchFamily="34" charset="0"/>
            </a:endParaRPr>
          </a:p>
          <a:p>
            <a:r>
              <a:rPr lang="en-US" sz="1400" dirty="0">
                <a:latin typeface="Bahnschrift Light" panose="020B0502040204020203" pitchFamily="34" charset="0"/>
              </a:rPr>
              <a:t>             else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"Cool! We hope you always remember to enjoy the little joys of life and embrace your inner child.";</a:t>
            </a:r>
          </a:p>
          <a:p>
            <a:r>
              <a:rPr lang="en-US" sz="1400" dirty="0">
                <a:latin typeface="Bahnschrift Light" panose="020B0502040204020203" pitchFamily="34" charset="0"/>
              </a:rPr>
              <a:t>              }</a:t>
            </a:r>
          </a:p>
          <a:p>
            <a:r>
              <a:rPr lang="en-US" sz="1400" dirty="0">
                <a:latin typeface="Bahnschrift Light" panose="020B0502040204020203" pitchFamily="34" charset="0"/>
              </a:rPr>
              <a:t>      }</a:t>
            </a:r>
          </a:p>
        </p:txBody>
      </p:sp>
      <p:sp>
        <p:nvSpPr>
          <p:cNvPr id="2" name="Rectangle 1">
            <a:extLst>
              <a:ext uri="{FF2B5EF4-FFF2-40B4-BE49-F238E27FC236}">
                <a16:creationId xmlns:a16="http://schemas.microsoft.com/office/drawing/2014/main" id="{18D240BD-BE99-646A-1051-F3BD88BD08D6}"/>
              </a:ext>
            </a:extLst>
          </p:cNvPr>
          <p:cNvSpPr/>
          <p:nvPr/>
        </p:nvSpPr>
        <p:spPr>
          <a:xfrm>
            <a:off x="242597" y="242596"/>
            <a:ext cx="11756572" cy="637280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945487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413245" y="567649"/>
            <a:ext cx="11365509" cy="5693866"/>
          </a:xfrm>
          <a:prstGeom prst="rect">
            <a:avLst/>
          </a:prstGeom>
          <a:noFill/>
        </p:spPr>
        <p:txBody>
          <a:bodyPr wrap="square" rtlCol="0">
            <a:spAutoFit/>
          </a:bodyPr>
          <a:lstStyle/>
          <a:p>
            <a:r>
              <a:rPr lang="en-US" sz="1400" dirty="0">
                <a:latin typeface="Bahnschrift Light" panose="020B0502040204020203" pitchFamily="34" charset="0"/>
              </a:rPr>
              <a:t>      else if (mood &gt;= 1.5)</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a:t>
            </a:r>
            <a:r>
              <a:rPr lang="en-US" sz="1400" dirty="0" err="1">
                <a:latin typeface="Bahnschrift Light" panose="020B0502040204020203" pitchFamily="34" charset="0"/>
              </a:rPr>
              <a:t>nWe</a:t>
            </a:r>
            <a:r>
              <a:rPr lang="en-US" sz="1400" dirty="0">
                <a:latin typeface="Bahnschrift Light" panose="020B0502040204020203" pitchFamily="34" charset="0"/>
              </a:rPr>
              <a:t> understand that things might be tough. ";</a:t>
            </a:r>
          </a:p>
          <a:p>
            <a:r>
              <a:rPr lang="en-US" sz="1400" dirty="0">
                <a:latin typeface="Bahnschrift Light" panose="020B0502040204020203" pitchFamily="34" charset="0"/>
              </a:rPr>
              <a:t> </a:t>
            </a:r>
          </a:p>
          <a:p>
            <a:r>
              <a:rPr lang="en-US" sz="1400" dirty="0">
                <a:latin typeface="Bahnschrift Light" panose="020B0502040204020203" pitchFamily="34" charset="0"/>
              </a:rPr>
              <a:t>            char response;</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"Have you been feeling this way consistently over a period of time? (y/n)\n";</a:t>
            </a:r>
          </a:p>
          <a:p>
            <a:r>
              <a:rPr lang="en-US" sz="1400" dirty="0">
                <a:latin typeface="Bahnschrift Light" panose="020B0502040204020203" pitchFamily="34" charset="0"/>
              </a:rPr>
              <a:t>            </a:t>
            </a:r>
            <a:r>
              <a:rPr lang="en-US" sz="1400" dirty="0" err="1">
                <a:latin typeface="Bahnschrift Light" panose="020B0502040204020203" pitchFamily="34" charset="0"/>
              </a:rPr>
              <a:t>cin</a:t>
            </a:r>
            <a:r>
              <a:rPr lang="en-US" sz="1400" dirty="0">
                <a:latin typeface="Bahnschrift Light" panose="020B0502040204020203" pitchFamily="34" charset="0"/>
              </a:rPr>
              <a:t> &gt;&gt; response;</a:t>
            </a:r>
          </a:p>
          <a:p>
            <a:endParaRPr lang="en-US" sz="1400" dirty="0">
              <a:latin typeface="Bahnschrift Light" panose="020B0502040204020203" pitchFamily="34" charset="0"/>
            </a:endParaRPr>
          </a:p>
          <a:p>
            <a:r>
              <a:rPr lang="en-US" sz="1400" dirty="0">
                <a:latin typeface="Bahnschrift Light" panose="020B0502040204020203" pitchFamily="34" charset="0"/>
              </a:rPr>
              <a:t>            if (response == 'y' || response == 'Y’)</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"We want you to know that your feelings are valid. It's completely okay to feel this way. If this feeling persists over a</a:t>
            </a:r>
          </a:p>
          <a:p>
            <a:r>
              <a:rPr lang="en-US" sz="1400" dirty="0">
                <a:latin typeface="Bahnschrift Light" panose="020B0502040204020203" pitchFamily="34" charset="0"/>
              </a:rPr>
              <a:t>                                prolonged period of time, consider reaching out to mental health professionals for support.\n";</a:t>
            </a:r>
          </a:p>
          <a:p>
            <a:endParaRPr lang="en-US" sz="1400" dirty="0">
              <a:latin typeface="Bahnschrift Light" panose="020B0502040204020203" pitchFamily="34" charset="0"/>
            </a:endParaRPr>
          </a:p>
          <a:p>
            <a:r>
              <a:rPr lang="en-US" sz="1400" dirty="0">
                <a:latin typeface="Bahnschrift Light" panose="020B0502040204020203" pitchFamily="34" charset="0"/>
              </a:rPr>
              <a:t>                  char response;</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"Would you like information on helpline numbers? (y/n)";</a:t>
            </a:r>
          </a:p>
          <a:p>
            <a:r>
              <a:rPr lang="en-US" sz="1400" dirty="0">
                <a:latin typeface="Bahnschrift Light" panose="020B0502040204020203" pitchFamily="34" charset="0"/>
              </a:rPr>
              <a:t>                  </a:t>
            </a:r>
            <a:r>
              <a:rPr lang="en-US" sz="1400" dirty="0" err="1">
                <a:latin typeface="Bahnschrift Light" panose="020B0502040204020203" pitchFamily="34" charset="0"/>
              </a:rPr>
              <a:t>cin</a:t>
            </a:r>
            <a:r>
              <a:rPr lang="en-US" sz="1400" dirty="0">
                <a:latin typeface="Bahnschrift Light" panose="020B0502040204020203" pitchFamily="34" charset="0"/>
              </a:rPr>
              <a:t> &gt;&gt; response;</a:t>
            </a:r>
          </a:p>
          <a:p>
            <a:endParaRPr lang="en-US" sz="1400" dirty="0">
              <a:latin typeface="Bahnschrift Light" panose="020B0502040204020203" pitchFamily="34" charset="0"/>
            </a:endParaRPr>
          </a:p>
          <a:p>
            <a:r>
              <a:rPr lang="en-US" sz="1400" dirty="0">
                <a:latin typeface="Bahnschrift Light" panose="020B0502040204020203" pitchFamily="34" charset="0"/>
              </a:rPr>
              <a:t>                  if(response == 'y' || response == 'Y’)</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"For your reference, here are a few helplines that may provide assistance.\n1. </a:t>
            </a:r>
            <a:r>
              <a:rPr lang="en-US" sz="1400" dirty="0" err="1">
                <a:latin typeface="Bahnschrift Light" panose="020B0502040204020203" pitchFamily="34" charset="0"/>
              </a:rPr>
              <a:t>Vandrevala</a:t>
            </a:r>
            <a:r>
              <a:rPr lang="en-US" sz="1400" dirty="0">
                <a:latin typeface="Bahnschrift Light" panose="020B0502040204020203" pitchFamily="34" charset="0"/>
              </a:rPr>
              <a:t> Foundation Helpline: 1-860-</a:t>
            </a:r>
          </a:p>
          <a:p>
            <a:r>
              <a:rPr lang="en-US" sz="1400" dirty="0">
                <a:latin typeface="Bahnschrift Light" panose="020B0502040204020203" pitchFamily="34" charset="0"/>
              </a:rPr>
              <a:t>                                      266-2345\n2. Roshni Helpline: 040-66202000\n3. </a:t>
            </a:r>
            <a:r>
              <a:rPr lang="en-US" sz="1400" dirty="0" err="1">
                <a:latin typeface="Bahnschrift Light" panose="020B0502040204020203" pitchFamily="34" charset="0"/>
              </a:rPr>
              <a:t>Snehi</a:t>
            </a:r>
            <a:r>
              <a:rPr lang="en-US" sz="1400" dirty="0">
                <a:latin typeface="Bahnschrift Light" panose="020B0502040204020203" pitchFamily="34" charset="0"/>
              </a:rPr>
              <a:t> Helpline: 91-22-27719595 / 91-22-27719596\n4. </a:t>
            </a:r>
            <a:r>
              <a:rPr lang="en-US" sz="1400" dirty="0" err="1">
                <a:latin typeface="Bahnschrift Light" panose="020B0502040204020203" pitchFamily="34" charset="0"/>
              </a:rPr>
              <a:t>iCall</a:t>
            </a:r>
            <a:r>
              <a:rPr lang="en-US" sz="1400" dirty="0">
                <a:latin typeface="Bahnschrift Light" panose="020B0502040204020203" pitchFamily="34" charset="0"/>
              </a:rPr>
              <a:t> Helpline:</a:t>
            </a:r>
          </a:p>
          <a:p>
            <a:r>
              <a:rPr lang="en-US" sz="1400" dirty="0">
                <a:latin typeface="Bahnschrift Light" panose="020B0502040204020203" pitchFamily="34" charset="0"/>
              </a:rPr>
              <a:t>                                      9152987821 / 9152987823\n5. </a:t>
            </a:r>
            <a:r>
              <a:rPr lang="en-US" sz="1400" dirty="0" err="1">
                <a:latin typeface="Bahnschrift Light" panose="020B0502040204020203" pitchFamily="34" charset="0"/>
              </a:rPr>
              <a:t>Sumaitri</a:t>
            </a:r>
            <a:r>
              <a:rPr lang="en-US" sz="1400" dirty="0">
                <a:latin typeface="Bahnschrift Light" panose="020B0502040204020203" pitchFamily="34" charset="0"/>
              </a:rPr>
              <a:t> Helpline: 011-23389090\n6. VIMHANS (Vidyasagar Institute of Mental Health and</a:t>
            </a:r>
          </a:p>
          <a:p>
            <a:r>
              <a:rPr lang="en-US" sz="1400" dirty="0">
                <a:latin typeface="Bahnschrift Light" panose="020B0502040204020203" pitchFamily="34" charset="0"/>
              </a:rPr>
              <a:t>                                      Neurosciences) Helpline: 011-66206620\n7. </a:t>
            </a:r>
            <a:r>
              <a:rPr lang="en-US" sz="1400" dirty="0" err="1">
                <a:latin typeface="Bahnschrift Light" panose="020B0502040204020203" pitchFamily="34" charset="0"/>
              </a:rPr>
              <a:t>Parivarthan</a:t>
            </a:r>
            <a:r>
              <a:rPr lang="en-US" sz="1400" dirty="0">
                <a:latin typeface="Bahnschrift Light" panose="020B0502040204020203" pitchFamily="34" charset="0"/>
              </a:rPr>
              <a:t> Counseling Helpline (Bangalore) Helpline: 7676602602\n8.</a:t>
            </a:r>
          </a:p>
          <a:p>
            <a:r>
              <a:rPr lang="en-US" sz="1400" dirty="0">
                <a:latin typeface="Bahnschrift Light" panose="020B0502040204020203" pitchFamily="34" charset="0"/>
              </a:rPr>
              <a:t>                                      COOJ Mental Health Foundation (Goa) Helpline: 0832-2252525\n9. Samaritans Mumbai Helpline: 91-8422984528 / 91-</a:t>
            </a:r>
          </a:p>
          <a:p>
            <a:r>
              <a:rPr lang="en-US" sz="1400" dirty="0">
                <a:latin typeface="Bahnschrift Light" panose="020B0502040204020203" pitchFamily="34" charset="0"/>
              </a:rPr>
              <a:t>                                      8422984529 / 91-8422984530\n";</a:t>
            </a:r>
          </a:p>
          <a:p>
            <a:r>
              <a:rPr lang="en-US" sz="1400" dirty="0">
                <a:latin typeface="Bahnschrift Light" panose="020B0502040204020203" pitchFamily="34" charset="0"/>
              </a:rPr>
              <a:t>                   }</a:t>
            </a:r>
          </a:p>
        </p:txBody>
      </p:sp>
      <p:sp>
        <p:nvSpPr>
          <p:cNvPr id="2" name="Rectangle 1">
            <a:extLst>
              <a:ext uri="{FF2B5EF4-FFF2-40B4-BE49-F238E27FC236}">
                <a16:creationId xmlns:a16="http://schemas.microsoft.com/office/drawing/2014/main" id="{18D240BD-BE99-646A-1051-F3BD88BD08D6}"/>
              </a:ext>
            </a:extLst>
          </p:cNvPr>
          <p:cNvSpPr/>
          <p:nvPr/>
        </p:nvSpPr>
        <p:spPr>
          <a:xfrm>
            <a:off x="242597" y="242596"/>
            <a:ext cx="11756572" cy="637280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86123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413245" y="396505"/>
            <a:ext cx="11365509" cy="6340197"/>
          </a:xfrm>
          <a:prstGeom prst="rect">
            <a:avLst/>
          </a:prstGeom>
          <a:noFill/>
        </p:spPr>
        <p:txBody>
          <a:bodyPr wrap="square" rtlCol="0">
            <a:spAutoFit/>
          </a:bodyPr>
          <a:lstStyle/>
          <a:p>
            <a:r>
              <a:rPr lang="en-US" sz="1400" dirty="0">
                <a:latin typeface="Bahnschrift Light" panose="020B0502040204020203" pitchFamily="34" charset="0"/>
              </a:rPr>
              <a:t>                  else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"It's completely okay if you're not ready for helpline numbers right now. Remember, seeking help is a personal</a:t>
            </a:r>
          </a:p>
          <a:p>
            <a:r>
              <a:rPr lang="en-US" sz="1400" dirty="0">
                <a:latin typeface="Bahnschrift Light" panose="020B0502040204020203" pitchFamily="34" charset="0"/>
              </a:rPr>
              <a:t>                                      journey, and when you're ready, support will be available. Don't lose hope; everything will be fine. Take your time and</a:t>
            </a:r>
          </a:p>
          <a:p>
            <a:r>
              <a:rPr lang="en-US" sz="1400" dirty="0">
                <a:latin typeface="Bahnschrift Light" panose="020B0502040204020203" pitchFamily="34" charset="0"/>
              </a:rPr>
              <a:t>                                      reach out when you feel comfortable.\n";</a:t>
            </a:r>
          </a:p>
          <a:p>
            <a:r>
              <a:rPr lang="en-US" sz="1400" dirty="0">
                <a:latin typeface="Bahnschrift Light" panose="020B0502040204020203" pitchFamily="34" charset="0"/>
              </a:rPr>
              <a:t>                   }</a:t>
            </a:r>
          </a:p>
          <a:p>
            <a:r>
              <a:rPr lang="en-US" sz="1400" dirty="0">
                <a:latin typeface="Bahnschrift Light" panose="020B0502040204020203" pitchFamily="34" charset="0"/>
              </a:rPr>
              <a:t>            }</a:t>
            </a:r>
          </a:p>
          <a:p>
            <a:endParaRPr lang="en-US" sz="1400" dirty="0">
              <a:latin typeface="Bahnschrift Light" panose="020B0502040204020203" pitchFamily="34" charset="0"/>
            </a:endParaRPr>
          </a:p>
          <a:p>
            <a:r>
              <a:rPr lang="en-US" sz="1400" dirty="0">
                <a:latin typeface="Bahnschrift Light" panose="020B0502040204020203" pitchFamily="34" charset="0"/>
              </a:rPr>
              <a:t>            else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"If this feeling is related to a specific incident, remember that setbacks happen to everyone. Always remember that you</a:t>
            </a:r>
          </a:p>
          <a:p>
            <a:r>
              <a:rPr lang="en-US" sz="1400" dirty="0">
                <a:latin typeface="Bahnschrift Light" panose="020B0502040204020203" pitchFamily="34" charset="0"/>
              </a:rPr>
              <a:t>                                 are enough. You are loved. Stay positive and focus on the things that bring you joy.\n";</a:t>
            </a:r>
          </a:p>
          <a:p>
            <a:r>
              <a:rPr lang="en-US" sz="1400" dirty="0">
                <a:latin typeface="Bahnschrift Light" panose="020B0502040204020203" pitchFamily="34" charset="0"/>
              </a:rPr>
              <a:t>             }</a:t>
            </a:r>
          </a:p>
          <a:p>
            <a:r>
              <a:rPr lang="en-US" sz="1400" dirty="0">
                <a:latin typeface="Bahnschrift Light" panose="020B0502040204020203" pitchFamily="34" charset="0"/>
              </a:rPr>
              <a:t> </a:t>
            </a:r>
          </a:p>
          <a:p>
            <a:r>
              <a:rPr lang="en-US" sz="1400" dirty="0">
                <a:latin typeface="Bahnschrift Light" panose="020B0502040204020203" pitchFamily="34" charset="0"/>
              </a:rPr>
              <a:t>             char </a:t>
            </a:r>
            <a:r>
              <a:rPr lang="en-US" sz="1400" dirty="0" err="1">
                <a:latin typeface="Bahnschrift Light" panose="020B0502040204020203" pitchFamily="34" charset="0"/>
              </a:rPr>
              <a:t>gresponse</a:t>
            </a:r>
            <a:r>
              <a:rPr lang="en-US" sz="1400" dirty="0">
                <a:latin typeface="Bahnschrift Light" panose="020B0502040204020203" pitchFamily="34" charset="0"/>
              </a:rPr>
              <a:t>;</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"Would you like some stress relief games as a way to take your mind off things?(y/n)\n";</a:t>
            </a:r>
          </a:p>
          <a:p>
            <a:endParaRPr lang="en-US" sz="1400" dirty="0">
              <a:latin typeface="Bahnschrift Light" panose="020B0502040204020203" pitchFamily="34" charset="0"/>
            </a:endParaRPr>
          </a:p>
          <a:p>
            <a:r>
              <a:rPr lang="en-US" sz="1400" dirty="0">
                <a:latin typeface="Bahnschrift Light" panose="020B0502040204020203" pitchFamily="34" charset="0"/>
              </a:rPr>
              <a:t>             </a:t>
            </a:r>
            <a:r>
              <a:rPr lang="en-US" sz="1400" dirty="0" err="1">
                <a:latin typeface="Bahnschrift Light" panose="020B0502040204020203" pitchFamily="34" charset="0"/>
              </a:rPr>
              <a:t>cin</a:t>
            </a:r>
            <a:r>
              <a:rPr lang="en-US" sz="1400" dirty="0">
                <a:latin typeface="Bahnschrift Light" panose="020B0502040204020203" pitchFamily="34" charset="0"/>
              </a:rPr>
              <a:t> &gt;&gt; </a:t>
            </a:r>
            <a:r>
              <a:rPr lang="en-US" sz="1400" dirty="0" err="1">
                <a:latin typeface="Bahnschrift Light" panose="020B0502040204020203" pitchFamily="34" charset="0"/>
              </a:rPr>
              <a:t>gresponse</a:t>
            </a:r>
            <a:r>
              <a:rPr lang="en-US" sz="1400" dirty="0">
                <a:latin typeface="Bahnschrift Light" panose="020B0502040204020203" pitchFamily="34" charset="0"/>
              </a:rPr>
              <a:t>;</a:t>
            </a:r>
          </a:p>
          <a:p>
            <a:endParaRPr lang="en-US" sz="1400" dirty="0">
              <a:latin typeface="Bahnschrift Light" panose="020B0502040204020203" pitchFamily="34" charset="0"/>
            </a:endParaRPr>
          </a:p>
          <a:p>
            <a:r>
              <a:rPr lang="en-US" sz="1400" dirty="0">
                <a:latin typeface="Bahnschrift Light" panose="020B0502040204020203" pitchFamily="34" charset="0"/>
              </a:rPr>
              <a:t>             if(</a:t>
            </a:r>
            <a:r>
              <a:rPr lang="en-US" sz="1400" dirty="0" err="1">
                <a:latin typeface="Bahnschrift Light" panose="020B0502040204020203" pitchFamily="34" charset="0"/>
              </a:rPr>
              <a:t>gresponse</a:t>
            </a:r>
            <a:r>
              <a:rPr lang="en-US" sz="1400" dirty="0">
                <a:latin typeface="Bahnschrift Light" panose="020B0502040204020203" pitchFamily="34" charset="0"/>
              </a:rPr>
              <a:t> == 'y' || </a:t>
            </a:r>
            <a:r>
              <a:rPr lang="en-US" sz="1400" dirty="0" err="1">
                <a:latin typeface="Bahnschrift Light" panose="020B0502040204020203" pitchFamily="34" charset="0"/>
              </a:rPr>
              <a:t>gresponse</a:t>
            </a:r>
            <a:r>
              <a:rPr lang="en-US" sz="1400" dirty="0">
                <a:latin typeface="Bahnschrift Light" panose="020B0502040204020203" pitchFamily="34" charset="0"/>
              </a:rPr>
              <a:t> == 'Y’)</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"1. [Silver Games - Stress Relief Games] - A website which provides you with stress relief games(You can copy and paste</a:t>
            </a:r>
          </a:p>
          <a:p>
            <a:r>
              <a:rPr lang="en-US" sz="1400" dirty="0">
                <a:latin typeface="Bahnschrift Light" panose="020B0502040204020203" pitchFamily="34" charset="0"/>
              </a:rPr>
              <a:t>                                  the link):\n";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"https://www.silvergames.com/en/t/stress-relief\n";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"2. [A Soft Murmur - Create Your Own Ambient Soundscape] - A website which lets you create your own soundscape and</a:t>
            </a:r>
          </a:p>
          <a:p>
            <a:r>
              <a:rPr lang="en-US" sz="1400" dirty="0">
                <a:latin typeface="Bahnschrift Light" panose="020B0502040204020203" pitchFamily="34" charset="0"/>
              </a:rPr>
              <a:t>                                  gives you a calming effect(You can copy and paste the link):\n";</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"https://asoftmurmur.com/\n";</a:t>
            </a:r>
          </a:p>
          <a:p>
            <a:r>
              <a:rPr lang="en-US" sz="1400" dirty="0">
                <a:latin typeface="Bahnschrift Light" panose="020B0502040204020203" pitchFamily="34" charset="0"/>
              </a:rPr>
              <a:t>              }</a:t>
            </a:r>
          </a:p>
        </p:txBody>
      </p:sp>
      <p:sp>
        <p:nvSpPr>
          <p:cNvPr id="2" name="Rectangle 1">
            <a:extLst>
              <a:ext uri="{FF2B5EF4-FFF2-40B4-BE49-F238E27FC236}">
                <a16:creationId xmlns:a16="http://schemas.microsoft.com/office/drawing/2014/main" id="{18D240BD-BE99-646A-1051-F3BD88BD08D6}"/>
              </a:ext>
            </a:extLst>
          </p:cNvPr>
          <p:cNvSpPr/>
          <p:nvPr/>
        </p:nvSpPr>
        <p:spPr>
          <a:xfrm>
            <a:off x="242597" y="242596"/>
            <a:ext cx="11756572" cy="637280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16945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413245" y="905232"/>
            <a:ext cx="11365509" cy="5047536"/>
          </a:xfrm>
          <a:prstGeom prst="rect">
            <a:avLst/>
          </a:prstGeom>
          <a:noFill/>
        </p:spPr>
        <p:txBody>
          <a:bodyPr wrap="square" rtlCol="0">
            <a:spAutoFit/>
          </a:bodyPr>
          <a:lstStyle/>
          <a:p>
            <a:r>
              <a:rPr lang="en-US" sz="1400" dirty="0">
                <a:latin typeface="Bahnschrift Light" panose="020B0502040204020203" pitchFamily="34" charset="0"/>
              </a:rPr>
              <a:t>            else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"Cool! We hope you always remember to enjoy the little joys of life and embrace your inner child.";</a:t>
            </a:r>
          </a:p>
          <a:p>
            <a:r>
              <a:rPr lang="en-US" sz="1400" dirty="0">
                <a:latin typeface="Bahnschrift Light" panose="020B0502040204020203" pitchFamily="34" charset="0"/>
              </a:rPr>
              <a:t>             }</a:t>
            </a:r>
          </a:p>
          <a:p>
            <a:r>
              <a:rPr lang="en-US" sz="1400" dirty="0">
                <a:latin typeface="Bahnschrift Light" panose="020B0502040204020203" pitchFamily="34" charset="0"/>
              </a:rPr>
              <a:t>      }      </a:t>
            </a:r>
          </a:p>
          <a:p>
            <a:endParaRPr lang="en-US" sz="1400" dirty="0">
              <a:latin typeface="Bahnschrift Light" panose="020B0502040204020203" pitchFamily="34" charset="0"/>
            </a:endParaRPr>
          </a:p>
          <a:p>
            <a:r>
              <a:rPr lang="en-US" sz="1400" dirty="0">
                <a:latin typeface="Bahnschrift Light" panose="020B0502040204020203" pitchFamily="34" charset="0"/>
              </a:rPr>
              <a:t>      else if (mood &gt;= 0.5)</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"It's okay to feel this way. We're here for you. ";</a:t>
            </a:r>
          </a:p>
          <a:p>
            <a:endParaRPr lang="en-US" sz="1400" dirty="0">
              <a:latin typeface="Bahnschrift Light" panose="020B0502040204020203" pitchFamily="34" charset="0"/>
            </a:endParaRPr>
          </a:p>
          <a:p>
            <a:r>
              <a:rPr lang="en-US" sz="1400" dirty="0">
                <a:latin typeface="Bahnschrift Light" panose="020B0502040204020203" pitchFamily="34" charset="0"/>
              </a:rPr>
              <a:t>             char response;</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"Have you been feeling this way consistently over a period of time? (y/n)\n";</a:t>
            </a:r>
          </a:p>
          <a:p>
            <a:r>
              <a:rPr lang="en-US" sz="1400" dirty="0">
                <a:latin typeface="Bahnschrift Light" panose="020B0502040204020203" pitchFamily="34" charset="0"/>
              </a:rPr>
              <a:t>             </a:t>
            </a:r>
            <a:r>
              <a:rPr lang="en-US" sz="1400" dirty="0" err="1">
                <a:latin typeface="Bahnschrift Light" panose="020B0502040204020203" pitchFamily="34" charset="0"/>
              </a:rPr>
              <a:t>cin</a:t>
            </a:r>
            <a:r>
              <a:rPr lang="en-US" sz="1400" dirty="0">
                <a:latin typeface="Bahnschrift Light" panose="020B0502040204020203" pitchFamily="34" charset="0"/>
              </a:rPr>
              <a:t> &gt;&gt; response;</a:t>
            </a:r>
          </a:p>
          <a:p>
            <a:endParaRPr lang="en-US" sz="1400" dirty="0">
              <a:latin typeface="Bahnschrift Light" panose="020B0502040204020203" pitchFamily="34" charset="0"/>
            </a:endParaRPr>
          </a:p>
          <a:p>
            <a:r>
              <a:rPr lang="en-US" sz="1400" dirty="0">
                <a:latin typeface="Bahnschrift Light" panose="020B0502040204020203" pitchFamily="34" charset="0"/>
              </a:rPr>
              <a:t>             if (response == 'y' || response == 'Y’)</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"If you've been feeling consistently low over a period of time, it might be more serious than you think. Consider reaching</a:t>
            </a:r>
          </a:p>
          <a:p>
            <a:r>
              <a:rPr lang="en-US" sz="1400" dirty="0">
                <a:latin typeface="Bahnschrift Light" panose="020B0502040204020203" pitchFamily="34" charset="0"/>
              </a:rPr>
              <a:t>                                 out to mental health professionals for support. You are not alone.\n";</a:t>
            </a:r>
          </a:p>
          <a:p>
            <a:endParaRPr lang="en-US" sz="1400" dirty="0">
              <a:latin typeface="Bahnschrift Light" panose="020B0502040204020203" pitchFamily="34" charset="0"/>
            </a:endParaRPr>
          </a:p>
          <a:p>
            <a:r>
              <a:rPr lang="en-US" sz="1400" dirty="0">
                <a:latin typeface="Bahnschrift Light" panose="020B0502040204020203" pitchFamily="34" charset="0"/>
              </a:rPr>
              <a:t>                   char response;</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"Would you like information on helpline numbers? (y/n)\n";</a:t>
            </a:r>
          </a:p>
          <a:p>
            <a:r>
              <a:rPr lang="en-US" sz="1400" dirty="0">
                <a:latin typeface="Bahnschrift Light" panose="020B0502040204020203" pitchFamily="34" charset="0"/>
              </a:rPr>
              <a:t>                   </a:t>
            </a:r>
            <a:r>
              <a:rPr lang="en-US" sz="1400" dirty="0" err="1">
                <a:latin typeface="Bahnschrift Light" panose="020B0502040204020203" pitchFamily="34" charset="0"/>
              </a:rPr>
              <a:t>cin</a:t>
            </a:r>
            <a:r>
              <a:rPr lang="en-US" sz="1400" dirty="0">
                <a:latin typeface="Bahnschrift Light" panose="020B0502040204020203" pitchFamily="34" charset="0"/>
              </a:rPr>
              <a:t> &gt;&gt; response;</a:t>
            </a:r>
          </a:p>
          <a:p>
            <a:endParaRPr lang="en-US" sz="1400" dirty="0">
              <a:latin typeface="Bahnschrift Light" panose="020B0502040204020203" pitchFamily="34" charset="0"/>
            </a:endParaRPr>
          </a:p>
        </p:txBody>
      </p:sp>
      <p:sp>
        <p:nvSpPr>
          <p:cNvPr id="2" name="Rectangle 1">
            <a:extLst>
              <a:ext uri="{FF2B5EF4-FFF2-40B4-BE49-F238E27FC236}">
                <a16:creationId xmlns:a16="http://schemas.microsoft.com/office/drawing/2014/main" id="{18D240BD-BE99-646A-1051-F3BD88BD08D6}"/>
              </a:ext>
            </a:extLst>
          </p:cNvPr>
          <p:cNvSpPr/>
          <p:nvPr/>
        </p:nvSpPr>
        <p:spPr>
          <a:xfrm>
            <a:off x="242597" y="242596"/>
            <a:ext cx="11756572" cy="637280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1417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413245" y="420040"/>
            <a:ext cx="11365509" cy="5909310"/>
          </a:xfrm>
          <a:prstGeom prst="rect">
            <a:avLst/>
          </a:prstGeom>
          <a:noFill/>
        </p:spPr>
        <p:txBody>
          <a:bodyPr wrap="square" rtlCol="0">
            <a:spAutoFit/>
          </a:bodyPr>
          <a:lstStyle/>
          <a:p>
            <a:r>
              <a:rPr lang="en-US" sz="1400" dirty="0">
                <a:latin typeface="Bahnschrift Light" panose="020B0502040204020203" pitchFamily="34" charset="0"/>
              </a:rPr>
              <a:t>                  if(response == 'y' || response == 'Y’)</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"For your reference, here are a few helplines that may provide assistance.\n1. </a:t>
            </a:r>
            <a:r>
              <a:rPr lang="en-US" sz="1400" dirty="0" err="1">
                <a:latin typeface="Bahnschrift Light" panose="020B0502040204020203" pitchFamily="34" charset="0"/>
              </a:rPr>
              <a:t>Vandrevala</a:t>
            </a:r>
            <a:r>
              <a:rPr lang="en-US" sz="1400" dirty="0">
                <a:latin typeface="Bahnschrift Light" panose="020B0502040204020203" pitchFamily="34" charset="0"/>
              </a:rPr>
              <a:t> Foundation Helpline: 1-860-</a:t>
            </a:r>
          </a:p>
          <a:p>
            <a:r>
              <a:rPr lang="en-US" sz="1400" dirty="0">
                <a:latin typeface="Bahnschrift Light" panose="020B0502040204020203" pitchFamily="34" charset="0"/>
              </a:rPr>
              <a:t>                                       266-2345\n2. Roshni Helpline: 040-66202000\n3. </a:t>
            </a:r>
            <a:r>
              <a:rPr lang="en-US" sz="1400" dirty="0" err="1">
                <a:latin typeface="Bahnschrift Light" panose="020B0502040204020203" pitchFamily="34" charset="0"/>
              </a:rPr>
              <a:t>Snehi</a:t>
            </a:r>
            <a:r>
              <a:rPr lang="en-US" sz="1400" dirty="0">
                <a:latin typeface="Bahnschrift Light" panose="020B0502040204020203" pitchFamily="34" charset="0"/>
              </a:rPr>
              <a:t> Helpline: 91-22-27719595 / 91-22-27719596\n4. </a:t>
            </a:r>
            <a:r>
              <a:rPr lang="en-US" sz="1400" dirty="0" err="1">
                <a:latin typeface="Bahnschrift Light" panose="020B0502040204020203" pitchFamily="34" charset="0"/>
              </a:rPr>
              <a:t>iCall</a:t>
            </a:r>
            <a:r>
              <a:rPr lang="en-US" sz="1400" dirty="0">
                <a:latin typeface="Bahnschrift Light" panose="020B0502040204020203" pitchFamily="34" charset="0"/>
              </a:rPr>
              <a:t> Helpline:</a:t>
            </a:r>
          </a:p>
          <a:p>
            <a:r>
              <a:rPr lang="en-US" sz="1400" dirty="0">
                <a:latin typeface="Bahnschrift Light" panose="020B0502040204020203" pitchFamily="34" charset="0"/>
              </a:rPr>
              <a:t>                                       9152987821 / 9152987823\n5. </a:t>
            </a:r>
            <a:r>
              <a:rPr lang="en-US" sz="1400" dirty="0" err="1">
                <a:latin typeface="Bahnschrift Light" panose="020B0502040204020203" pitchFamily="34" charset="0"/>
              </a:rPr>
              <a:t>Sumaitri</a:t>
            </a:r>
            <a:r>
              <a:rPr lang="en-US" sz="1400" dirty="0">
                <a:latin typeface="Bahnschrift Light" panose="020B0502040204020203" pitchFamily="34" charset="0"/>
              </a:rPr>
              <a:t> Helpline: 011-23389090\n6. VIMHANS (Vidyasagar Institute of Mental Health and</a:t>
            </a:r>
          </a:p>
          <a:p>
            <a:r>
              <a:rPr lang="en-US" sz="1400" dirty="0">
                <a:latin typeface="Bahnschrift Light" panose="020B0502040204020203" pitchFamily="34" charset="0"/>
              </a:rPr>
              <a:t>                                       Neurosciences) Helpline: 011-66206620\n7. </a:t>
            </a:r>
            <a:r>
              <a:rPr lang="en-US" sz="1400" dirty="0" err="1">
                <a:latin typeface="Bahnschrift Light" panose="020B0502040204020203" pitchFamily="34" charset="0"/>
              </a:rPr>
              <a:t>Parivarthan</a:t>
            </a:r>
            <a:r>
              <a:rPr lang="en-US" sz="1400" dirty="0">
                <a:latin typeface="Bahnschrift Light" panose="020B0502040204020203" pitchFamily="34" charset="0"/>
              </a:rPr>
              <a:t> Counseling Helpline (Bangalore) Helpline: 7676602602\n8.</a:t>
            </a:r>
          </a:p>
          <a:p>
            <a:r>
              <a:rPr lang="en-US" sz="1400" dirty="0">
                <a:latin typeface="Bahnschrift Light" panose="020B0502040204020203" pitchFamily="34" charset="0"/>
              </a:rPr>
              <a:t>                                       COOJ Mental Health Foundation (Goa) Helpline: 0832-2252525\n9. Samaritans Mumbai Helpline: 91-8422984528 / 91-</a:t>
            </a:r>
          </a:p>
          <a:p>
            <a:r>
              <a:rPr lang="en-US" sz="1400" dirty="0">
                <a:latin typeface="Bahnschrift Light" panose="020B0502040204020203" pitchFamily="34" charset="0"/>
              </a:rPr>
              <a:t>                                       8422984529 / 91-8422984530\n";</a:t>
            </a:r>
          </a:p>
          <a:p>
            <a:r>
              <a:rPr lang="en-US" sz="1400" dirty="0">
                <a:latin typeface="Bahnschrift Light" panose="020B0502040204020203" pitchFamily="34" charset="0"/>
              </a:rPr>
              <a:t>                   }</a:t>
            </a:r>
          </a:p>
          <a:p>
            <a:r>
              <a:rPr lang="en-US" sz="1400" dirty="0">
                <a:latin typeface="Bahnschrift Light" panose="020B0502040204020203" pitchFamily="34" charset="0"/>
              </a:rPr>
              <a:t>                    </a:t>
            </a:r>
          </a:p>
          <a:p>
            <a:r>
              <a:rPr lang="en-US" sz="1400" dirty="0">
                <a:latin typeface="Bahnschrift Light" panose="020B0502040204020203" pitchFamily="34" charset="0"/>
              </a:rPr>
              <a:t>                   else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"It's completely okay if you're not ready for helpline numbers right now. Remember, seeking help is a personal</a:t>
            </a:r>
          </a:p>
          <a:p>
            <a:r>
              <a:rPr lang="en-US" sz="1400" dirty="0">
                <a:latin typeface="Bahnschrift Light" panose="020B0502040204020203" pitchFamily="34" charset="0"/>
              </a:rPr>
              <a:t>                                        journey, and when you're ready, support will be available. Don't lose hope; everything will be fine. Take your time and</a:t>
            </a:r>
          </a:p>
          <a:p>
            <a:r>
              <a:rPr lang="en-US" sz="1400" dirty="0">
                <a:latin typeface="Bahnschrift Light" panose="020B0502040204020203" pitchFamily="34" charset="0"/>
              </a:rPr>
              <a:t>                                        reach out when you feel comfortable.\n";</a:t>
            </a:r>
          </a:p>
          <a:p>
            <a:r>
              <a:rPr lang="en-US" sz="1400" dirty="0">
                <a:latin typeface="Bahnschrift Light" panose="020B0502040204020203" pitchFamily="34" charset="0"/>
              </a:rPr>
              <a:t>                    }</a:t>
            </a:r>
          </a:p>
          <a:p>
            <a:r>
              <a:rPr lang="en-US" sz="1400" dirty="0">
                <a:latin typeface="Bahnschrift Light" panose="020B0502040204020203" pitchFamily="34" charset="0"/>
              </a:rPr>
              <a:t>             }</a:t>
            </a:r>
          </a:p>
          <a:p>
            <a:r>
              <a:rPr lang="en-US" sz="1400" dirty="0">
                <a:latin typeface="Bahnschrift Light" panose="020B0502040204020203" pitchFamily="34" charset="0"/>
              </a:rPr>
              <a:t>              </a:t>
            </a:r>
          </a:p>
          <a:p>
            <a:r>
              <a:rPr lang="en-US" sz="1400" dirty="0">
                <a:latin typeface="Bahnschrift Light" panose="020B0502040204020203" pitchFamily="34" charset="0"/>
              </a:rPr>
              <a:t>             else</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"If this feeling is related to a specific incident, remember that it's okay to seek help. Consider talking to someone you</a:t>
            </a:r>
          </a:p>
          <a:p>
            <a:r>
              <a:rPr lang="en-US" sz="1400" dirty="0">
                <a:latin typeface="Bahnschrift Light" panose="020B0502040204020203" pitchFamily="34" charset="0"/>
              </a:rPr>
              <a:t>                                 trust or reaching out to helplines. Always remember that you are enough. You are loved.\n";</a:t>
            </a:r>
          </a:p>
          <a:p>
            <a:endParaRPr lang="en-US" sz="1400" dirty="0">
              <a:latin typeface="Bahnschrift Light" panose="020B0502040204020203" pitchFamily="34" charset="0"/>
            </a:endParaRPr>
          </a:p>
          <a:p>
            <a:r>
              <a:rPr lang="en-US" sz="1400" dirty="0">
                <a:latin typeface="Bahnschrift Light" panose="020B0502040204020203" pitchFamily="34" charset="0"/>
              </a:rPr>
              <a:t>                   char response;</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"If you need someone to talk to and vent, we can provide the information of some helpline numbers. Would you like for us</a:t>
            </a:r>
          </a:p>
          <a:p>
            <a:r>
              <a:rPr lang="en-US" sz="1400" dirty="0">
                <a:latin typeface="Bahnschrift Light" panose="020B0502040204020203" pitchFamily="34" charset="0"/>
              </a:rPr>
              <a:t>                                 to provide you with it? (y/n)\n";</a:t>
            </a:r>
          </a:p>
          <a:p>
            <a:r>
              <a:rPr lang="en-US" sz="1400" dirty="0">
                <a:latin typeface="Bahnschrift Light" panose="020B0502040204020203" pitchFamily="34" charset="0"/>
              </a:rPr>
              <a:t>                   </a:t>
            </a:r>
            <a:r>
              <a:rPr lang="en-US" sz="1400" dirty="0" err="1">
                <a:latin typeface="Bahnschrift Light" panose="020B0502040204020203" pitchFamily="34" charset="0"/>
              </a:rPr>
              <a:t>cin</a:t>
            </a:r>
            <a:r>
              <a:rPr lang="en-US" sz="1400" dirty="0">
                <a:latin typeface="Bahnschrift Light" panose="020B0502040204020203" pitchFamily="34" charset="0"/>
              </a:rPr>
              <a:t> &gt;&gt; response;</a:t>
            </a:r>
          </a:p>
        </p:txBody>
      </p:sp>
      <p:sp>
        <p:nvSpPr>
          <p:cNvPr id="2" name="Rectangle 1">
            <a:extLst>
              <a:ext uri="{FF2B5EF4-FFF2-40B4-BE49-F238E27FC236}">
                <a16:creationId xmlns:a16="http://schemas.microsoft.com/office/drawing/2014/main" id="{18D240BD-BE99-646A-1051-F3BD88BD08D6}"/>
              </a:ext>
            </a:extLst>
          </p:cNvPr>
          <p:cNvSpPr/>
          <p:nvPr/>
        </p:nvSpPr>
        <p:spPr>
          <a:xfrm>
            <a:off x="242597" y="242596"/>
            <a:ext cx="11756572" cy="637280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47734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0CDD8C3B-0D91-20BD-3E15-4FA8B3E7713D}"/>
              </a:ext>
            </a:extLst>
          </p:cNvPr>
          <p:cNvSpPr>
            <a:spLocks noGrp="1"/>
          </p:cNvSpPr>
          <p:nvPr>
            <p:ph type="title"/>
          </p:nvPr>
        </p:nvSpPr>
        <p:spPr>
          <a:xfrm>
            <a:off x="842865" y="227474"/>
            <a:ext cx="10357666" cy="1438450"/>
          </a:xfrm>
        </p:spPr>
        <p:txBody>
          <a:bodyPr>
            <a:normAutofit/>
          </a:bodyPr>
          <a:lstStyle/>
          <a:p>
            <a:pPr algn="ctr"/>
            <a:r>
              <a:rPr lang="en-IN" b="1" dirty="0">
                <a:latin typeface="Bahnschrift Light" panose="020B0502040204020203" pitchFamily="34" charset="0"/>
              </a:rPr>
              <a:t>CSE 202 – Object oriented programming with </a:t>
            </a:r>
            <a:r>
              <a:rPr lang="en-IN" b="1" dirty="0" err="1">
                <a:latin typeface="Bahnschrift Light" panose="020B0502040204020203" pitchFamily="34" charset="0"/>
              </a:rPr>
              <a:t>c++</a:t>
            </a:r>
            <a:r>
              <a:rPr lang="en-IN" b="1" dirty="0">
                <a:latin typeface="Bahnschrift Light" panose="020B0502040204020203" pitchFamily="34" charset="0"/>
              </a:rPr>
              <a:t> – project</a:t>
            </a:r>
          </a:p>
        </p:txBody>
      </p:sp>
      <p:sp>
        <p:nvSpPr>
          <p:cNvPr id="6" name="TextBox 5">
            <a:extLst>
              <a:ext uri="{FF2B5EF4-FFF2-40B4-BE49-F238E27FC236}">
                <a16:creationId xmlns:a16="http://schemas.microsoft.com/office/drawing/2014/main" id="{4EFDF888-18D2-FD4B-3253-0E85A42CCD5E}"/>
              </a:ext>
            </a:extLst>
          </p:cNvPr>
          <p:cNvSpPr txBox="1"/>
          <p:nvPr/>
        </p:nvSpPr>
        <p:spPr>
          <a:xfrm>
            <a:off x="842865" y="1798680"/>
            <a:ext cx="10506270" cy="4832092"/>
          </a:xfrm>
          <a:prstGeom prst="rect">
            <a:avLst/>
          </a:prstGeom>
          <a:noFill/>
        </p:spPr>
        <p:txBody>
          <a:bodyPr wrap="square" rtlCol="0">
            <a:spAutoFit/>
          </a:bodyPr>
          <a:lstStyle/>
          <a:p>
            <a:pPr algn="ctr"/>
            <a:r>
              <a:rPr lang="en-IN" sz="2200" i="0" u="none" strike="noStrike" baseline="0" dirty="0">
                <a:solidFill>
                  <a:srgbClr val="000000"/>
                </a:solidFill>
                <a:latin typeface="Bahnschrift Light" panose="020B0502040204020203" pitchFamily="34" charset="0"/>
              </a:rPr>
              <a:t> Project submitted to: </a:t>
            </a:r>
          </a:p>
          <a:p>
            <a:pPr algn="ctr"/>
            <a:r>
              <a:rPr lang="en-IN" sz="2200" i="0" u="none" strike="noStrike" baseline="0" dirty="0">
                <a:solidFill>
                  <a:srgbClr val="000000"/>
                </a:solidFill>
                <a:latin typeface="Bahnschrift Light" panose="020B0502040204020203" pitchFamily="34" charset="0"/>
              </a:rPr>
              <a:t>SRM University-AP, Andhra Pradesh </a:t>
            </a:r>
          </a:p>
          <a:p>
            <a:pPr algn="ctr"/>
            <a:r>
              <a:rPr lang="en-IN" sz="2200" i="0" u="none" strike="noStrike" baseline="0" dirty="0">
                <a:solidFill>
                  <a:srgbClr val="000000"/>
                </a:solidFill>
                <a:latin typeface="Bahnschrift Light" panose="020B0502040204020203" pitchFamily="34" charset="0"/>
              </a:rPr>
              <a:t>Bachelor of Technology </a:t>
            </a:r>
          </a:p>
          <a:p>
            <a:pPr algn="ctr"/>
            <a:r>
              <a:rPr lang="en-IN" sz="2200" i="0" u="none" strike="noStrike" baseline="0" dirty="0">
                <a:solidFill>
                  <a:srgbClr val="000000"/>
                </a:solidFill>
                <a:latin typeface="Bahnschrift Light" panose="020B0502040204020203" pitchFamily="34" charset="0"/>
              </a:rPr>
              <a:t>In </a:t>
            </a:r>
          </a:p>
          <a:p>
            <a:pPr algn="ctr"/>
            <a:r>
              <a:rPr lang="en-IN" sz="2200" i="0" u="none" strike="noStrike" baseline="0" dirty="0">
                <a:solidFill>
                  <a:srgbClr val="000000"/>
                </a:solidFill>
                <a:latin typeface="Bahnschrift Light" panose="020B0502040204020203" pitchFamily="34" charset="0"/>
              </a:rPr>
              <a:t>Computer Science Engineering </a:t>
            </a:r>
            <a:br>
              <a:rPr lang="en-IN" sz="2200" i="0" u="none" strike="noStrike" baseline="0" dirty="0">
                <a:solidFill>
                  <a:srgbClr val="000000"/>
                </a:solidFill>
                <a:latin typeface="Bahnschrift Light" panose="020B0502040204020203" pitchFamily="34" charset="0"/>
              </a:rPr>
            </a:br>
            <a:br>
              <a:rPr lang="en-IN" sz="2200" i="0" u="none" strike="noStrike" baseline="0" dirty="0">
                <a:solidFill>
                  <a:srgbClr val="000000"/>
                </a:solidFill>
                <a:latin typeface="Bahnschrift Light" panose="020B0502040204020203" pitchFamily="34" charset="0"/>
              </a:rPr>
            </a:br>
            <a:br>
              <a:rPr lang="en-IN" sz="2200" i="0" u="none" strike="noStrike" baseline="0" dirty="0">
                <a:solidFill>
                  <a:srgbClr val="000000"/>
                </a:solidFill>
                <a:latin typeface="Bahnschrift Light" panose="020B0502040204020203" pitchFamily="34" charset="0"/>
              </a:rPr>
            </a:br>
            <a:br>
              <a:rPr lang="en-IN" sz="2200" i="0" u="none" strike="noStrike" baseline="0" dirty="0">
                <a:solidFill>
                  <a:srgbClr val="000000"/>
                </a:solidFill>
                <a:latin typeface="Bahnschrift Light" panose="020B0502040204020203" pitchFamily="34" charset="0"/>
              </a:rPr>
            </a:br>
            <a:br>
              <a:rPr lang="en-IN" sz="2200" i="0" u="none" strike="noStrike" baseline="0" dirty="0">
                <a:solidFill>
                  <a:srgbClr val="000000"/>
                </a:solidFill>
                <a:latin typeface="Bahnschrift Light" panose="020B0502040204020203" pitchFamily="34" charset="0"/>
              </a:rPr>
            </a:br>
            <a:br>
              <a:rPr lang="en-IN" sz="2200" i="0" u="none" strike="noStrike" baseline="0" dirty="0">
                <a:solidFill>
                  <a:srgbClr val="000000"/>
                </a:solidFill>
                <a:latin typeface="Bahnschrift Light" panose="020B0502040204020203" pitchFamily="34" charset="0"/>
              </a:rPr>
            </a:br>
            <a:br>
              <a:rPr lang="en-IN" sz="2200" i="0" u="none" strike="noStrike" baseline="0" dirty="0">
                <a:solidFill>
                  <a:srgbClr val="000000"/>
                </a:solidFill>
                <a:latin typeface="Bahnschrift Light" panose="020B0502040204020203" pitchFamily="34" charset="0"/>
              </a:rPr>
            </a:br>
            <a:r>
              <a:rPr lang="en-IN" sz="2200" i="0" u="none" strike="noStrike" baseline="0" dirty="0">
                <a:solidFill>
                  <a:srgbClr val="000000"/>
                </a:solidFill>
                <a:latin typeface="Bahnschrift Light" panose="020B0502040204020203" pitchFamily="34" charset="0"/>
              </a:rPr>
              <a:t>Submitted to:</a:t>
            </a:r>
            <a:br>
              <a:rPr lang="en-IN" sz="2200" i="0" u="none" strike="noStrike" baseline="0" dirty="0">
                <a:solidFill>
                  <a:srgbClr val="000000"/>
                </a:solidFill>
                <a:latin typeface="Bahnschrift Light" panose="020B0502040204020203" pitchFamily="34" charset="0"/>
              </a:rPr>
            </a:br>
            <a:r>
              <a:rPr lang="en-IN" sz="2200" i="0" u="none" strike="noStrike" baseline="0" dirty="0">
                <a:solidFill>
                  <a:srgbClr val="000000"/>
                </a:solidFill>
                <a:latin typeface="Bahnschrift Light" panose="020B0502040204020203" pitchFamily="34" charset="0"/>
              </a:rPr>
              <a:t>Mr. </a:t>
            </a:r>
            <a:r>
              <a:rPr lang="en-IN" sz="2200" i="0" u="none" strike="noStrike" baseline="0" dirty="0" err="1">
                <a:solidFill>
                  <a:srgbClr val="000000"/>
                </a:solidFill>
                <a:latin typeface="Bahnschrift Light" panose="020B0502040204020203" pitchFamily="34" charset="0"/>
              </a:rPr>
              <a:t>Repaka</a:t>
            </a:r>
            <a:r>
              <a:rPr lang="en-IN" sz="2200" i="0" u="none" strike="noStrike" baseline="0" dirty="0">
                <a:solidFill>
                  <a:srgbClr val="000000"/>
                </a:solidFill>
                <a:latin typeface="Bahnschrift Light" panose="020B0502040204020203" pitchFamily="34" charset="0"/>
              </a:rPr>
              <a:t> Subha Sandeep</a:t>
            </a:r>
            <a:br>
              <a:rPr lang="en-IN" sz="2200" i="0" u="none" strike="noStrike" baseline="0" dirty="0">
                <a:solidFill>
                  <a:srgbClr val="000000"/>
                </a:solidFill>
                <a:latin typeface="Bahnschrift Light" panose="020B0502040204020203" pitchFamily="34" charset="0"/>
              </a:rPr>
            </a:br>
            <a:r>
              <a:rPr lang="en-IN" sz="2200" dirty="0">
                <a:solidFill>
                  <a:srgbClr val="000000"/>
                </a:solidFill>
                <a:latin typeface="Bahnschrift Light" panose="020B0502040204020203" pitchFamily="34" charset="0"/>
              </a:rPr>
              <a:t>Ms</a:t>
            </a:r>
            <a:r>
              <a:rPr lang="en-IN" sz="2200" i="0" u="none" strike="noStrike" baseline="0" dirty="0">
                <a:solidFill>
                  <a:srgbClr val="000000"/>
                </a:solidFill>
                <a:latin typeface="Bahnschrift Light" panose="020B0502040204020203" pitchFamily="34" charset="0"/>
              </a:rPr>
              <a:t>. </a:t>
            </a:r>
            <a:r>
              <a:rPr lang="en-IN" sz="2200" i="0" u="none" strike="noStrike" baseline="0" dirty="0" err="1">
                <a:solidFill>
                  <a:srgbClr val="000000"/>
                </a:solidFill>
                <a:latin typeface="Bahnschrift Light" panose="020B0502040204020203" pitchFamily="34" charset="0"/>
              </a:rPr>
              <a:t>Karnena</a:t>
            </a:r>
            <a:r>
              <a:rPr lang="en-IN" sz="2200" i="0" u="none" strike="noStrike" baseline="0" dirty="0">
                <a:solidFill>
                  <a:srgbClr val="000000"/>
                </a:solidFill>
                <a:latin typeface="Bahnschrift Light" panose="020B0502040204020203" pitchFamily="34" charset="0"/>
              </a:rPr>
              <a:t> Kavitha Rani</a:t>
            </a:r>
            <a:endParaRPr lang="en-IN" sz="2200" dirty="0">
              <a:latin typeface="Bahnschrift Light" panose="020B0502040204020203" pitchFamily="34" charset="0"/>
            </a:endParaRPr>
          </a:p>
        </p:txBody>
      </p:sp>
      <p:pic>
        <p:nvPicPr>
          <p:cNvPr id="1026" name="Picture 2">
            <a:extLst>
              <a:ext uri="{FF2B5EF4-FFF2-40B4-BE49-F238E27FC236}">
                <a16:creationId xmlns:a16="http://schemas.microsoft.com/office/drawing/2014/main" id="{984F8509-57FD-CE7A-8FE0-134EF052D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270862" y="3708594"/>
            <a:ext cx="1730013" cy="17146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00E5055-C07D-A78C-AC20-FCFF9D604CF7}"/>
              </a:ext>
            </a:extLst>
          </p:cNvPr>
          <p:cNvSpPr/>
          <p:nvPr/>
        </p:nvSpPr>
        <p:spPr>
          <a:xfrm>
            <a:off x="88490" y="94472"/>
            <a:ext cx="12005187" cy="666905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97125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413245" y="274360"/>
            <a:ext cx="11365509" cy="6355586"/>
          </a:xfrm>
          <a:prstGeom prst="rect">
            <a:avLst/>
          </a:prstGeom>
          <a:noFill/>
        </p:spPr>
        <p:txBody>
          <a:bodyPr wrap="square" rtlCol="0">
            <a:spAutoFit/>
          </a:bodyPr>
          <a:lstStyle/>
          <a:p>
            <a:r>
              <a:rPr lang="en-US" sz="1100" dirty="0">
                <a:latin typeface="Bahnschrift Light" panose="020B0502040204020203" pitchFamily="34" charset="0"/>
              </a:rPr>
              <a:t>                   if(response == 'y' || response == 'Y’)</a:t>
            </a:r>
          </a:p>
          <a:p>
            <a:r>
              <a:rPr lang="en-US" sz="1100" dirty="0">
                <a:latin typeface="Bahnschrift Light" panose="020B0502040204020203" pitchFamily="34" charset="0"/>
              </a:rPr>
              <a:t>                   {</a:t>
            </a:r>
          </a:p>
          <a:p>
            <a:r>
              <a:rPr lang="en-US" sz="1100" dirty="0">
                <a:latin typeface="Bahnschrift Light" panose="020B0502040204020203" pitchFamily="34" charset="0"/>
              </a:rPr>
              <a:t>                         </a:t>
            </a:r>
            <a:r>
              <a:rPr lang="en-US" sz="1100" dirty="0" err="1">
                <a:latin typeface="Bahnschrift Light" panose="020B0502040204020203" pitchFamily="34" charset="0"/>
              </a:rPr>
              <a:t>cout</a:t>
            </a:r>
            <a:r>
              <a:rPr lang="en-US" sz="1100" dirty="0">
                <a:latin typeface="Bahnschrift Light" panose="020B0502040204020203" pitchFamily="34" charset="0"/>
              </a:rPr>
              <a:t> &lt;&lt; "For your reference, here are a few helplines that may provide assistance.\n1. Roshni Helpline: 040-66202000\n2.</a:t>
            </a:r>
          </a:p>
          <a:p>
            <a:r>
              <a:rPr lang="en-US" sz="1100" dirty="0">
                <a:latin typeface="Bahnschrift Light" panose="020B0502040204020203" pitchFamily="34" charset="0"/>
              </a:rPr>
              <a:t>                                       </a:t>
            </a:r>
            <a:r>
              <a:rPr lang="en-US" sz="1100" dirty="0" err="1">
                <a:latin typeface="Bahnschrift Light" panose="020B0502040204020203" pitchFamily="34" charset="0"/>
              </a:rPr>
              <a:t>iCall</a:t>
            </a:r>
            <a:r>
              <a:rPr lang="en-US" sz="1100" dirty="0">
                <a:latin typeface="Bahnschrift Light" panose="020B0502040204020203" pitchFamily="34" charset="0"/>
              </a:rPr>
              <a:t> Helpline: 9152987821 / 9152987823\n3. </a:t>
            </a:r>
            <a:r>
              <a:rPr lang="en-US" sz="1100" dirty="0" err="1">
                <a:latin typeface="Bahnschrift Light" panose="020B0502040204020203" pitchFamily="34" charset="0"/>
              </a:rPr>
              <a:t>Sumaitri</a:t>
            </a:r>
            <a:r>
              <a:rPr lang="en-US" sz="1100" dirty="0">
                <a:latin typeface="Bahnschrift Light" panose="020B0502040204020203" pitchFamily="34" charset="0"/>
              </a:rPr>
              <a:t> Helpline: 011-23389090\n4. COOJ Mental Health Foundation (Goa)</a:t>
            </a:r>
          </a:p>
          <a:p>
            <a:r>
              <a:rPr lang="en-US" sz="1100" dirty="0">
                <a:latin typeface="Bahnschrift Light" panose="020B0502040204020203" pitchFamily="34" charset="0"/>
              </a:rPr>
              <a:t>                                       Helpline: 0832-2252525\n5. Samaritans Mumbai Helpline: 91-8422984528 / 91-8422984529 / 91-8422984530\n";         </a:t>
            </a:r>
          </a:p>
          <a:p>
            <a:r>
              <a:rPr lang="en-US" sz="1100" dirty="0">
                <a:latin typeface="Bahnschrift Light" panose="020B0502040204020203" pitchFamily="34" charset="0"/>
              </a:rPr>
              <a:t>                    }</a:t>
            </a:r>
          </a:p>
          <a:p>
            <a:r>
              <a:rPr lang="en-US" sz="1100" dirty="0">
                <a:latin typeface="Bahnschrift Light" panose="020B0502040204020203" pitchFamily="34" charset="0"/>
              </a:rPr>
              <a:t>                     </a:t>
            </a:r>
          </a:p>
          <a:p>
            <a:r>
              <a:rPr lang="en-US" sz="1100" dirty="0">
                <a:latin typeface="Bahnschrift Light" panose="020B0502040204020203" pitchFamily="34" charset="0"/>
              </a:rPr>
              <a:t>                    else</a:t>
            </a:r>
          </a:p>
          <a:p>
            <a:r>
              <a:rPr lang="en-US" sz="1100" dirty="0">
                <a:latin typeface="Bahnschrift Light" panose="020B0502040204020203" pitchFamily="34" charset="0"/>
              </a:rPr>
              <a:t>                    {</a:t>
            </a:r>
          </a:p>
          <a:p>
            <a:r>
              <a:rPr lang="en-US" sz="1100" dirty="0">
                <a:latin typeface="Bahnschrift Light" panose="020B0502040204020203" pitchFamily="34" charset="0"/>
              </a:rPr>
              <a:t>                          </a:t>
            </a:r>
            <a:r>
              <a:rPr lang="en-US" sz="1100" dirty="0" err="1">
                <a:latin typeface="Bahnschrift Light" panose="020B0502040204020203" pitchFamily="34" charset="0"/>
              </a:rPr>
              <a:t>cout</a:t>
            </a:r>
            <a:r>
              <a:rPr lang="en-US" sz="1100" dirty="0">
                <a:latin typeface="Bahnschrift Light" panose="020B0502040204020203" pitchFamily="34" charset="0"/>
              </a:rPr>
              <a:t> &lt;&lt; "It's completely okay if you're not ready for helpline numbers right now. Remember, seeking help is a personal</a:t>
            </a:r>
          </a:p>
          <a:p>
            <a:r>
              <a:rPr lang="en-US" sz="1100" dirty="0">
                <a:latin typeface="Bahnschrift Light" panose="020B0502040204020203" pitchFamily="34" charset="0"/>
              </a:rPr>
              <a:t>                                        journey, and when you're ready, support will be available. Don't lose hope; everything will be fine. Take your time and</a:t>
            </a:r>
          </a:p>
          <a:p>
            <a:r>
              <a:rPr lang="en-US" sz="1100" dirty="0">
                <a:latin typeface="Bahnschrift Light" panose="020B0502040204020203" pitchFamily="34" charset="0"/>
              </a:rPr>
              <a:t>                                        reach out when you feel comfortable.\n";</a:t>
            </a:r>
          </a:p>
          <a:p>
            <a:r>
              <a:rPr lang="en-US" sz="1100" dirty="0">
                <a:latin typeface="Bahnschrift Light" panose="020B0502040204020203" pitchFamily="34" charset="0"/>
              </a:rPr>
              <a:t>                     }</a:t>
            </a:r>
          </a:p>
          <a:p>
            <a:r>
              <a:rPr lang="en-US" sz="1100" dirty="0">
                <a:latin typeface="Bahnschrift Light" panose="020B0502040204020203" pitchFamily="34" charset="0"/>
              </a:rPr>
              <a:t>               }</a:t>
            </a:r>
          </a:p>
          <a:p>
            <a:endParaRPr lang="en-US" sz="1100" dirty="0">
              <a:latin typeface="Bahnschrift Light" panose="020B0502040204020203" pitchFamily="34" charset="0"/>
            </a:endParaRPr>
          </a:p>
          <a:p>
            <a:r>
              <a:rPr lang="en-US" sz="1100" dirty="0">
                <a:latin typeface="Bahnschrift Light" panose="020B0502040204020203" pitchFamily="34" charset="0"/>
              </a:rPr>
              <a:t>               char </a:t>
            </a:r>
            <a:r>
              <a:rPr lang="en-US" sz="1100" dirty="0" err="1">
                <a:latin typeface="Bahnschrift Light" panose="020B0502040204020203" pitchFamily="34" charset="0"/>
              </a:rPr>
              <a:t>gresponse</a:t>
            </a:r>
            <a:r>
              <a:rPr lang="en-US" sz="1100" dirty="0">
                <a:latin typeface="Bahnschrift Light" panose="020B0502040204020203" pitchFamily="34" charset="0"/>
              </a:rPr>
              <a:t>;</a:t>
            </a:r>
          </a:p>
          <a:p>
            <a:r>
              <a:rPr lang="en-US" sz="1100" dirty="0">
                <a:latin typeface="Bahnschrift Light" panose="020B0502040204020203" pitchFamily="34" charset="0"/>
              </a:rPr>
              <a:t>               </a:t>
            </a:r>
            <a:r>
              <a:rPr lang="en-US" sz="1100" dirty="0" err="1">
                <a:latin typeface="Bahnschrift Light" panose="020B0502040204020203" pitchFamily="34" charset="0"/>
              </a:rPr>
              <a:t>cout</a:t>
            </a:r>
            <a:r>
              <a:rPr lang="en-US" sz="1100" dirty="0">
                <a:latin typeface="Bahnschrift Light" panose="020B0502040204020203" pitchFamily="34" charset="0"/>
              </a:rPr>
              <a:t> &lt;&lt; "Would you like some stress relief games as a way to take your mind off things?(y/n)\n";</a:t>
            </a:r>
          </a:p>
          <a:p>
            <a:r>
              <a:rPr lang="en-US" sz="1100" dirty="0">
                <a:latin typeface="Bahnschrift Light" panose="020B0502040204020203" pitchFamily="34" charset="0"/>
              </a:rPr>
              <a:t>               </a:t>
            </a:r>
            <a:r>
              <a:rPr lang="en-US" sz="1100" dirty="0" err="1">
                <a:latin typeface="Bahnschrift Light" panose="020B0502040204020203" pitchFamily="34" charset="0"/>
              </a:rPr>
              <a:t>cin</a:t>
            </a:r>
            <a:r>
              <a:rPr lang="en-US" sz="1100" dirty="0">
                <a:latin typeface="Bahnschrift Light" panose="020B0502040204020203" pitchFamily="34" charset="0"/>
              </a:rPr>
              <a:t> &gt;&gt; </a:t>
            </a:r>
            <a:r>
              <a:rPr lang="en-US" sz="1100" dirty="0" err="1">
                <a:latin typeface="Bahnschrift Light" panose="020B0502040204020203" pitchFamily="34" charset="0"/>
              </a:rPr>
              <a:t>gresponse</a:t>
            </a:r>
            <a:r>
              <a:rPr lang="en-US" sz="1100" dirty="0">
                <a:latin typeface="Bahnschrift Light" panose="020B0502040204020203" pitchFamily="34" charset="0"/>
              </a:rPr>
              <a:t>;</a:t>
            </a:r>
          </a:p>
          <a:p>
            <a:endParaRPr lang="en-US" sz="1100" dirty="0">
              <a:latin typeface="Bahnschrift Light" panose="020B0502040204020203" pitchFamily="34" charset="0"/>
            </a:endParaRPr>
          </a:p>
          <a:p>
            <a:r>
              <a:rPr lang="en-US" sz="1100" dirty="0">
                <a:latin typeface="Bahnschrift Light" panose="020B0502040204020203" pitchFamily="34" charset="0"/>
              </a:rPr>
              <a:t>               if(</a:t>
            </a:r>
            <a:r>
              <a:rPr lang="en-US" sz="1100" dirty="0" err="1">
                <a:latin typeface="Bahnschrift Light" panose="020B0502040204020203" pitchFamily="34" charset="0"/>
              </a:rPr>
              <a:t>gresponse</a:t>
            </a:r>
            <a:r>
              <a:rPr lang="en-US" sz="1100" dirty="0">
                <a:latin typeface="Bahnschrift Light" panose="020B0502040204020203" pitchFamily="34" charset="0"/>
              </a:rPr>
              <a:t> == 'y' || </a:t>
            </a:r>
            <a:r>
              <a:rPr lang="en-US" sz="1100" dirty="0" err="1">
                <a:latin typeface="Bahnschrift Light" panose="020B0502040204020203" pitchFamily="34" charset="0"/>
              </a:rPr>
              <a:t>gresponse</a:t>
            </a:r>
            <a:r>
              <a:rPr lang="en-US" sz="1100" dirty="0">
                <a:latin typeface="Bahnschrift Light" panose="020B0502040204020203" pitchFamily="34" charset="0"/>
              </a:rPr>
              <a:t> == 'Y’)</a:t>
            </a:r>
          </a:p>
          <a:p>
            <a:r>
              <a:rPr lang="en-US" sz="1100" dirty="0">
                <a:latin typeface="Bahnschrift Light" panose="020B0502040204020203" pitchFamily="34" charset="0"/>
              </a:rPr>
              <a:t>               {</a:t>
            </a:r>
          </a:p>
          <a:p>
            <a:r>
              <a:rPr lang="en-US" sz="1100" dirty="0">
                <a:latin typeface="Bahnschrift Light" panose="020B0502040204020203" pitchFamily="34" charset="0"/>
              </a:rPr>
              <a:t>                     </a:t>
            </a:r>
            <a:r>
              <a:rPr lang="en-US" sz="1100" dirty="0" err="1">
                <a:latin typeface="Bahnschrift Light" panose="020B0502040204020203" pitchFamily="34" charset="0"/>
              </a:rPr>
              <a:t>cout</a:t>
            </a:r>
            <a:r>
              <a:rPr lang="en-US" sz="1100" dirty="0">
                <a:latin typeface="Bahnschrift Light" panose="020B0502040204020203" pitchFamily="34" charset="0"/>
              </a:rPr>
              <a:t> &lt;&lt; "1. [Silver Games - Stress Relief Games] - A website which provides you with stress relief games(You can copy and</a:t>
            </a:r>
          </a:p>
          <a:p>
            <a:r>
              <a:rPr lang="en-US" sz="1100" dirty="0">
                <a:latin typeface="Bahnschrift Light" panose="020B0502040204020203" pitchFamily="34" charset="0"/>
              </a:rPr>
              <a:t>                                   paste the link):\n";</a:t>
            </a:r>
          </a:p>
          <a:p>
            <a:r>
              <a:rPr lang="en-US" sz="1100" dirty="0">
                <a:latin typeface="Bahnschrift Light" panose="020B0502040204020203" pitchFamily="34" charset="0"/>
              </a:rPr>
              <a:t>                     </a:t>
            </a:r>
            <a:r>
              <a:rPr lang="en-US" sz="1100" dirty="0" err="1">
                <a:latin typeface="Bahnschrift Light" panose="020B0502040204020203" pitchFamily="34" charset="0"/>
              </a:rPr>
              <a:t>cout</a:t>
            </a:r>
            <a:r>
              <a:rPr lang="en-US" sz="1100" dirty="0">
                <a:latin typeface="Bahnschrift Light" panose="020B0502040204020203" pitchFamily="34" charset="0"/>
              </a:rPr>
              <a:t> &lt;&lt; "https://www.silvergames.com/en/t/stress-relief\n";</a:t>
            </a:r>
          </a:p>
          <a:p>
            <a:r>
              <a:rPr lang="en-US" sz="1100" dirty="0">
                <a:latin typeface="Bahnschrift Light" panose="020B0502040204020203" pitchFamily="34" charset="0"/>
              </a:rPr>
              <a:t>                     </a:t>
            </a:r>
            <a:r>
              <a:rPr lang="en-US" sz="1100" dirty="0" err="1">
                <a:latin typeface="Bahnschrift Light" panose="020B0502040204020203" pitchFamily="34" charset="0"/>
              </a:rPr>
              <a:t>cout</a:t>
            </a:r>
            <a:r>
              <a:rPr lang="en-US" sz="1100" dirty="0">
                <a:latin typeface="Bahnschrift Light" panose="020B0502040204020203" pitchFamily="34" charset="0"/>
              </a:rPr>
              <a:t> &lt;&lt; "2. [A Soft Murmur - Create Your Own Ambient Soundscape] - A website which lets you create your own soundscape</a:t>
            </a:r>
          </a:p>
          <a:p>
            <a:r>
              <a:rPr lang="en-US" sz="1100" dirty="0">
                <a:latin typeface="Bahnschrift Light" panose="020B0502040204020203" pitchFamily="34" charset="0"/>
              </a:rPr>
              <a:t>                                   and gives you a calming effect(You can copy and paste the link):\n";</a:t>
            </a:r>
          </a:p>
          <a:p>
            <a:r>
              <a:rPr lang="en-US" sz="1100" dirty="0">
                <a:latin typeface="Bahnschrift Light" panose="020B0502040204020203" pitchFamily="34" charset="0"/>
              </a:rPr>
              <a:t>                     </a:t>
            </a:r>
            <a:r>
              <a:rPr lang="en-US" sz="1100" dirty="0" err="1">
                <a:latin typeface="Bahnschrift Light" panose="020B0502040204020203" pitchFamily="34" charset="0"/>
              </a:rPr>
              <a:t>cout</a:t>
            </a:r>
            <a:r>
              <a:rPr lang="en-US" sz="1100" dirty="0">
                <a:latin typeface="Bahnschrift Light" panose="020B0502040204020203" pitchFamily="34" charset="0"/>
              </a:rPr>
              <a:t> &lt;&lt; "https://asoftmurmur.com/\n";</a:t>
            </a:r>
          </a:p>
          <a:p>
            <a:r>
              <a:rPr lang="en-US" sz="1100" dirty="0">
                <a:latin typeface="Bahnschrift Light" panose="020B0502040204020203" pitchFamily="34" charset="0"/>
              </a:rPr>
              <a:t>                }</a:t>
            </a:r>
          </a:p>
          <a:p>
            <a:endParaRPr lang="en-US" sz="1100" dirty="0">
              <a:latin typeface="Bahnschrift Light" panose="020B0502040204020203" pitchFamily="34" charset="0"/>
            </a:endParaRPr>
          </a:p>
          <a:p>
            <a:r>
              <a:rPr lang="en-US" sz="1100" dirty="0">
                <a:latin typeface="Bahnschrift Light" panose="020B0502040204020203" pitchFamily="34" charset="0"/>
              </a:rPr>
              <a:t>                else</a:t>
            </a:r>
          </a:p>
          <a:p>
            <a:r>
              <a:rPr lang="en-US" sz="1100" dirty="0">
                <a:latin typeface="Bahnschrift Light" panose="020B0502040204020203" pitchFamily="34" charset="0"/>
              </a:rPr>
              <a:t>                {</a:t>
            </a:r>
          </a:p>
          <a:p>
            <a:r>
              <a:rPr lang="en-US" sz="1100" dirty="0">
                <a:latin typeface="Bahnschrift Light" panose="020B0502040204020203" pitchFamily="34" charset="0"/>
              </a:rPr>
              <a:t>                      </a:t>
            </a:r>
            <a:r>
              <a:rPr lang="en-US" sz="1100" dirty="0" err="1">
                <a:latin typeface="Bahnschrift Light" panose="020B0502040204020203" pitchFamily="34" charset="0"/>
              </a:rPr>
              <a:t>cout</a:t>
            </a:r>
            <a:r>
              <a:rPr lang="en-US" sz="1100" dirty="0">
                <a:latin typeface="Bahnschrift Light" panose="020B0502040204020203" pitchFamily="34" charset="0"/>
              </a:rPr>
              <a:t> &lt;&lt; "Cool! We hope you always remember to enjoy the little joys of life and embrace your inner child.";</a:t>
            </a:r>
          </a:p>
          <a:p>
            <a:r>
              <a:rPr lang="en-US" sz="1100" dirty="0">
                <a:latin typeface="Bahnschrift Light" panose="020B0502040204020203" pitchFamily="34" charset="0"/>
              </a:rPr>
              <a:t>                 }</a:t>
            </a:r>
          </a:p>
          <a:p>
            <a:r>
              <a:rPr lang="en-US" sz="1100" dirty="0">
                <a:latin typeface="Bahnschrift Light" panose="020B0502040204020203" pitchFamily="34" charset="0"/>
              </a:rPr>
              <a:t>           }</a:t>
            </a:r>
          </a:p>
          <a:p>
            <a:r>
              <a:rPr lang="en-US" sz="1100" dirty="0">
                <a:latin typeface="Bahnschrift Light" panose="020B0502040204020203" pitchFamily="34" charset="0"/>
              </a:rPr>
              <a:t>          </a:t>
            </a:r>
            <a:r>
              <a:rPr lang="en-US" sz="1100" dirty="0" err="1">
                <a:latin typeface="Bahnschrift Light" panose="020B0502040204020203" pitchFamily="34" charset="0"/>
              </a:rPr>
              <a:t>cout</a:t>
            </a:r>
            <a:r>
              <a:rPr lang="en-US" sz="1100" dirty="0">
                <a:latin typeface="Bahnschrift Light" panose="020B0502040204020203" pitchFamily="34" charset="0"/>
              </a:rPr>
              <a:t> &lt;&lt; "\</a:t>
            </a:r>
            <a:r>
              <a:rPr lang="en-US" sz="1100" dirty="0" err="1">
                <a:latin typeface="Bahnschrift Light" panose="020B0502040204020203" pitchFamily="34" charset="0"/>
              </a:rPr>
              <a:t>nPlease</a:t>
            </a:r>
            <a:r>
              <a:rPr lang="en-US" sz="1100" dirty="0">
                <a:latin typeface="Bahnschrift Light" panose="020B0502040204020203" pitchFamily="34" charset="0"/>
              </a:rPr>
              <a:t> always remember to love yourself first. Take good care of yourself. We wish you the best!";</a:t>
            </a:r>
          </a:p>
          <a:p>
            <a:r>
              <a:rPr lang="en-US" sz="1100" dirty="0">
                <a:latin typeface="Bahnschrift Light" panose="020B0502040204020203" pitchFamily="34" charset="0"/>
              </a:rPr>
              <a:t>          return 0;</a:t>
            </a:r>
          </a:p>
          <a:p>
            <a:r>
              <a:rPr lang="en-US" sz="1100" dirty="0">
                <a:latin typeface="Bahnschrift Light" panose="020B0502040204020203" pitchFamily="34" charset="0"/>
              </a:rPr>
              <a:t>}         </a:t>
            </a:r>
          </a:p>
        </p:txBody>
      </p:sp>
      <p:sp>
        <p:nvSpPr>
          <p:cNvPr id="2" name="Rectangle 1">
            <a:extLst>
              <a:ext uri="{FF2B5EF4-FFF2-40B4-BE49-F238E27FC236}">
                <a16:creationId xmlns:a16="http://schemas.microsoft.com/office/drawing/2014/main" id="{18D240BD-BE99-646A-1051-F3BD88BD08D6}"/>
              </a:ext>
            </a:extLst>
          </p:cNvPr>
          <p:cNvSpPr/>
          <p:nvPr/>
        </p:nvSpPr>
        <p:spPr>
          <a:xfrm>
            <a:off x="242597" y="242596"/>
            <a:ext cx="11756572" cy="637280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967534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0CDD8C3B-0D91-20BD-3E15-4FA8B3E7713D}"/>
              </a:ext>
            </a:extLst>
          </p:cNvPr>
          <p:cNvSpPr>
            <a:spLocks noGrp="1"/>
          </p:cNvSpPr>
          <p:nvPr>
            <p:ph type="title"/>
          </p:nvPr>
        </p:nvSpPr>
        <p:spPr>
          <a:xfrm>
            <a:off x="780668" y="75878"/>
            <a:ext cx="10357666" cy="706591"/>
          </a:xfrm>
        </p:spPr>
        <p:txBody>
          <a:bodyPr>
            <a:normAutofit/>
          </a:bodyPr>
          <a:lstStyle/>
          <a:p>
            <a:r>
              <a:rPr lang="en-IN" b="1" dirty="0">
                <a:latin typeface="Bahnschrift Light" panose="020B0502040204020203" pitchFamily="34" charset="0"/>
              </a:rPr>
              <a:t>OUTPUT</a:t>
            </a:r>
          </a:p>
        </p:txBody>
      </p:sp>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517030"/>
            <a:ext cx="6172200" cy="1508105"/>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Name Input:</a:t>
            </a:r>
          </a:p>
          <a:p>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stretch>
            <a:fillRect/>
          </a:stretch>
        </p:blipFill>
        <p:spPr>
          <a:xfrm>
            <a:off x="1464898" y="1209039"/>
            <a:ext cx="9423919" cy="5300955"/>
          </a:xfrm>
          <a:prstGeom prst="rect">
            <a:avLst/>
          </a:prstGeom>
        </p:spPr>
      </p:pic>
    </p:spTree>
    <p:extLst>
      <p:ext uri="{BB962C8B-B14F-4D97-AF65-F5344CB8AC3E}">
        <p14:creationId xmlns:p14="http://schemas.microsoft.com/office/powerpoint/2010/main" val="1806449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8634"/>
            <a:ext cx="6172200" cy="954107"/>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Invalid Gender Input:</a:t>
            </a: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8" y="1078411"/>
            <a:ext cx="9423919" cy="5300954"/>
          </a:xfrm>
          <a:prstGeom prst="rect">
            <a:avLst/>
          </a:prstGeom>
        </p:spPr>
      </p:pic>
    </p:spTree>
    <p:extLst>
      <p:ext uri="{BB962C8B-B14F-4D97-AF65-F5344CB8AC3E}">
        <p14:creationId xmlns:p14="http://schemas.microsoft.com/office/powerpoint/2010/main" val="3475521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83307" y="245701"/>
            <a:ext cx="6172200" cy="1508105"/>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Valid Gender Input:</a:t>
            </a:r>
          </a:p>
          <a:p>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8" y="1078411"/>
            <a:ext cx="9423919" cy="5300954"/>
          </a:xfrm>
          <a:prstGeom prst="rect">
            <a:avLst/>
          </a:prstGeom>
        </p:spPr>
      </p:pic>
    </p:spTree>
    <p:extLst>
      <p:ext uri="{BB962C8B-B14F-4D97-AF65-F5344CB8AC3E}">
        <p14:creationId xmlns:p14="http://schemas.microsoft.com/office/powerpoint/2010/main" val="3502919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6172200" cy="1508105"/>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Invalid Age Input:</a:t>
            </a:r>
          </a:p>
          <a:p>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8" y="1078411"/>
            <a:ext cx="9423919" cy="5300954"/>
          </a:xfrm>
          <a:prstGeom prst="rect">
            <a:avLst/>
          </a:prstGeom>
        </p:spPr>
      </p:pic>
    </p:spTree>
    <p:extLst>
      <p:ext uri="{BB962C8B-B14F-4D97-AF65-F5344CB8AC3E}">
        <p14:creationId xmlns:p14="http://schemas.microsoft.com/office/powerpoint/2010/main" val="1768720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6172200" cy="1508105"/>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Valid Age Input:</a:t>
            </a:r>
          </a:p>
          <a:p>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8" y="1078411"/>
            <a:ext cx="9423918" cy="5300954"/>
          </a:xfrm>
          <a:prstGeom prst="rect">
            <a:avLst/>
          </a:prstGeom>
        </p:spPr>
      </p:pic>
    </p:spTree>
    <p:extLst>
      <p:ext uri="{BB962C8B-B14F-4D97-AF65-F5344CB8AC3E}">
        <p14:creationId xmlns:p14="http://schemas.microsoft.com/office/powerpoint/2010/main" val="4565023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6172200" cy="1508105"/>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mood &gt;= 0.5 and mood &lt; 1.5:</a:t>
            </a:r>
          </a:p>
          <a:p>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8" y="1078411"/>
            <a:ext cx="9423918" cy="5300953"/>
          </a:xfrm>
          <a:prstGeom prst="rect">
            <a:avLst/>
          </a:prstGeom>
        </p:spPr>
      </p:pic>
    </p:spTree>
    <p:extLst>
      <p:ext uri="{BB962C8B-B14F-4D97-AF65-F5344CB8AC3E}">
        <p14:creationId xmlns:p14="http://schemas.microsoft.com/office/powerpoint/2010/main" val="23148915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6172200" cy="1231106"/>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the extremely bad mood is consistent:</a:t>
            </a:r>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9" y="1078411"/>
            <a:ext cx="9423916" cy="5300953"/>
          </a:xfrm>
          <a:prstGeom prst="rect">
            <a:avLst/>
          </a:prstGeom>
        </p:spPr>
      </p:pic>
    </p:spTree>
    <p:extLst>
      <p:ext uri="{BB962C8B-B14F-4D97-AF65-F5344CB8AC3E}">
        <p14:creationId xmlns:p14="http://schemas.microsoft.com/office/powerpoint/2010/main" val="1100919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6172200" cy="1231106"/>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the extremely bad mood is not consistent:</a:t>
            </a:r>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9" y="1078411"/>
            <a:ext cx="9423916" cy="5300952"/>
          </a:xfrm>
          <a:prstGeom prst="rect">
            <a:avLst/>
          </a:prstGeom>
        </p:spPr>
      </p:pic>
    </p:spTree>
    <p:extLst>
      <p:ext uri="{BB962C8B-B14F-4D97-AF65-F5344CB8AC3E}">
        <p14:creationId xmlns:p14="http://schemas.microsoft.com/office/powerpoint/2010/main" val="8169023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6172200" cy="1508105"/>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mood &gt;= 1.5 and mood &lt; 3.0:</a:t>
            </a:r>
          </a:p>
          <a:p>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9" y="1078411"/>
            <a:ext cx="9423916" cy="5300953"/>
          </a:xfrm>
          <a:prstGeom prst="rect">
            <a:avLst/>
          </a:prstGeom>
        </p:spPr>
      </p:pic>
    </p:spTree>
    <p:extLst>
      <p:ext uri="{BB962C8B-B14F-4D97-AF65-F5344CB8AC3E}">
        <p14:creationId xmlns:p14="http://schemas.microsoft.com/office/powerpoint/2010/main" val="34424616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0CDD8C3B-0D91-20BD-3E15-4FA8B3E7713D}"/>
              </a:ext>
            </a:extLst>
          </p:cNvPr>
          <p:cNvSpPr>
            <a:spLocks noGrp="1"/>
          </p:cNvSpPr>
          <p:nvPr>
            <p:ph type="title"/>
          </p:nvPr>
        </p:nvSpPr>
        <p:spPr>
          <a:xfrm>
            <a:off x="808661" y="219805"/>
            <a:ext cx="10357666" cy="807896"/>
          </a:xfrm>
        </p:spPr>
        <p:txBody>
          <a:bodyPr>
            <a:normAutofit/>
          </a:bodyPr>
          <a:lstStyle/>
          <a:p>
            <a:r>
              <a:rPr lang="en-IN" b="1" dirty="0">
                <a:latin typeface="Bahnschrift Light" panose="020B0502040204020203" pitchFamily="34" charset="0"/>
              </a:rPr>
              <a:t>INTRODUCTION</a:t>
            </a:r>
          </a:p>
        </p:txBody>
      </p:sp>
      <p:sp>
        <p:nvSpPr>
          <p:cNvPr id="6" name="TextBox 5">
            <a:extLst>
              <a:ext uri="{FF2B5EF4-FFF2-40B4-BE49-F238E27FC236}">
                <a16:creationId xmlns:a16="http://schemas.microsoft.com/office/drawing/2014/main" id="{4EFDF888-18D2-FD4B-3253-0E85A42CCD5E}"/>
              </a:ext>
            </a:extLst>
          </p:cNvPr>
          <p:cNvSpPr txBox="1"/>
          <p:nvPr/>
        </p:nvSpPr>
        <p:spPr>
          <a:xfrm>
            <a:off x="808661" y="1311831"/>
            <a:ext cx="10506270" cy="4708981"/>
          </a:xfrm>
          <a:prstGeom prst="rect">
            <a:avLst/>
          </a:prstGeom>
          <a:noFill/>
        </p:spPr>
        <p:txBody>
          <a:bodyPr wrap="square" rtlCol="0">
            <a:spAutoFit/>
          </a:bodyPr>
          <a:lstStyle/>
          <a:p>
            <a:r>
              <a:rPr lang="en-US" sz="2000" b="1" dirty="0">
                <a:latin typeface="Bahnschrift Light" panose="020B0502040204020203" pitchFamily="34" charset="0"/>
              </a:rPr>
              <a:t>Problem Statement:  </a:t>
            </a:r>
            <a:br>
              <a:rPr lang="en-US" sz="2000" b="1" dirty="0">
                <a:latin typeface="Bahnschrift Light" panose="020B0502040204020203" pitchFamily="34" charset="0"/>
              </a:rPr>
            </a:br>
            <a:r>
              <a:rPr lang="en-US" sz="2000" dirty="0">
                <a:latin typeface="Bahnschrift Light" panose="020B0502040204020203" pitchFamily="34" charset="0"/>
              </a:rPr>
              <a:t>Develop a C++ program for a mental health and well-being project that interacts with users to collect information about their mood, gender, age, and provides supportive messages based on their mood. The program maintains a user response database and offers additional resources such as helpline numbers and stress relief game suggestions. The project aims to create a supportive and empathetic environment, promoting mental health awareness and providing users with tools to manage their well-being.</a:t>
            </a:r>
            <a:br>
              <a:rPr lang="en-US" sz="2000" dirty="0">
                <a:latin typeface="Bahnschrift Light" panose="020B0502040204020203" pitchFamily="34" charset="0"/>
              </a:rPr>
            </a:br>
            <a:br>
              <a:rPr lang="en-US" sz="2000" dirty="0">
                <a:latin typeface="Bahnschrift Light" panose="020B0502040204020203" pitchFamily="34" charset="0"/>
              </a:rPr>
            </a:br>
            <a:r>
              <a:rPr lang="en-US" sz="2000" b="1" dirty="0">
                <a:latin typeface="Bahnschrift Light" panose="020B0502040204020203" pitchFamily="34" charset="0"/>
              </a:rPr>
              <a:t>Aim of the Project:  </a:t>
            </a:r>
            <a:br>
              <a:rPr lang="en-US" sz="2000" b="1" dirty="0">
                <a:latin typeface="Bahnschrift Light" panose="020B0502040204020203" pitchFamily="34" charset="0"/>
              </a:rPr>
            </a:br>
            <a:r>
              <a:rPr lang="en-US" sz="2000" dirty="0">
                <a:latin typeface="Bahnschrift Light" panose="020B0502040204020203" pitchFamily="34" charset="0"/>
              </a:rPr>
              <a:t>The primary objective of the project is to:</a:t>
            </a:r>
            <a:br>
              <a:rPr lang="en-US" sz="2000" dirty="0">
                <a:latin typeface="Bahnschrift Light" panose="020B0502040204020203" pitchFamily="34" charset="0"/>
              </a:rPr>
            </a:br>
            <a:r>
              <a:rPr lang="en-US" sz="2000" dirty="0">
                <a:latin typeface="Bahnschrift Light" panose="020B0502040204020203" pitchFamily="34" charset="0"/>
              </a:rPr>
              <a:t>– Gather user information, including name, gender, age, and mood.</a:t>
            </a:r>
          </a:p>
          <a:p>
            <a:r>
              <a:rPr lang="en-US" sz="2000" dirty="0">
                <a:latin typeface="Bahnschrift Light" panose="020B0502040204020203" pitchFamily="34" charset="0"/>
              </a:rPr>
              <a:t>– Validate user inputs to ensure accuracy and handle unexpected inputs gracefully.</a:t>
            </a:r>
          </a:p>
          <a:p>
            <a:r>
              <a:rPr lang="en-US" sz="2000" dirty="0">
                <a:latin typeface="Bahnschrift Light" panose="020B0502040204020203" pitchFamily="34" charset="0"/>
              </a:rPr>
              <a:t>– Display a mood scale to help users quantify their emotional state.</a:t>
            </a:r>
          </a:p>
          <a:p>
            <a:r>
              <a:rPr lang="en-US" sz="2000" dirty="0">
                <a:latin typeface="Bahnschrift Light" panose="020B0502040204020203" pitchFamily="34" charset="0"/>
              </a:rPr>
              <a:t>– Write user responses to a file ("user_responses.txt") for future reference.</a:t>
            </a:r>
          </a:p>
          <a:p>
            <a:r>
              <a:rPr lang="en-US" sz="2000" dirty="0">
                <a:latin typeface="Bahnschrift Light" panose="020B0502040204020203" pitchFamily="34" charset="0"/>
              </a:rPr>
              <a:t>– Assess user mood levels and provide personalized responses and suggestions.</a:t>
            </a:r>
          </a:p>
        </p:txBody>
      </p:sp>
      <p:sp>
        <p:nvSpPr>
          <p:cNvPr id="3" name="Rectangle 2">
            <a:extLst>
              <a:ext uri="{FF2B5EF4-FFF2-40B4-BE49-F238E27FC236}">
                <a16:creationId xmlns:a16="http://schemas.microsoft.com/office/drawing/2014/main" id="{A71D0FE1-7179-8B0B-F1CA-94ACECE96E0A}"/>
              </a:ext>
            </a:extLst>
          </p:cNvPr>
          <p:cNvSpPr/>
          <p:nvPr/>
        </p:nvSpPr>
        <p:spPr>
          <a:xfrm>
            <a:off x="251927" y="251927"/>
            <a:ext cx="11700587" cy="632615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7652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6172200" cy="1231106"/>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the bad mood is consistent:</a:t>
            </a:r>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9" y="1078411"/>
            <a:ext cx="9423916" cy="5300953"/>
          </a:xfrm>
          <a:prstGeom prst="rect">
            <a:avLst/>
          </a:prstGeom>
        </p:spPr>
      </p:pic>
    </p:spTree>
    <p:extLst>
      <p:ext uri="{BB962C8B-B14F-4D97-AF65-F5344CB8AC3E}">
        <p14:creationId xmlns:p14="http://schemas.microsoft.com/office/powerpoint/2010/main" val="12820318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6172200" cy="1231106"/>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the bad mood is not consistent:</a:t>
            </a:r>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9" y="1078411"/>
            <a:ext cx="9423916" cy="5300952"/>
          </a:xfrm>
          <a:prstGeom prst="rect">
            <a:avLst/>
          </a:prstGeom>
        </p:spPr>
      </p:pic>
    </p:spTree>
    <p:extLst>
      <p:ext uri="{BB962C8B-B14F-4D97-AF65-F5344CB8AC3E}">
        <p14:creationId xmlns:p14="http://schemas.microsoft.com/office/powerpoint/2010/main" val="3052052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10042830" cy="1231106"/>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user wants helpline numbers information(for consistent bad mood):</a:t>
            </a:r>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9" y="1078411"/>
            <a:ext cx="9423916" cy="5300952"/>
          </a:xfrm>
          <a:prstGeom prst="rect">
            <a:avLst/>
          </a:prstGeom>
        </p:spPr>
      </p:pic>
    </p:spTree>
    <p:extLst>
      <p:ext uri="{BB962C8B-B14F-4D97-AF65-F5344CB8AC3E}">
        <p14:creationId xmlns:p14="http://schemas.microsoft.com/office/powerpoint/2010/main" val="13402070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17991" y="245701"/>
            <a:ext cx="10807950" cy="1231106"/>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user does not want helpline numbers information(for consistent bad mood):</a:t>
            </a:r>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9" y="1078411"/>
            <a:ext cx="9423916" cy="5300952"/>
          </a:xfrm>
          <a:prstGeom prst="rect">
            <a:avLst/>
          </a:prstGeom>
        </p:spPr>
      </p:pic>
    </p:spTree>
    <p:extLst>
      <p:ext uri="{BB962C8B-B14F-4D97-AF65-F5344CB8AC3E}">
        <p14:creationId xmlns:p14="http://schemas.microsoft.com/office/powerpoint/2010/main" val="608711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27323" y="236370"/>
            <a:ext cx="10481378" cy="1231106"/>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user wants helpline numbers information(for non-consistent bad mood):</a:t>
            </a:r>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900" y="1078411"/>
            <a:ext cx="9423914" cy="5300952"/>
          </a:xfrm>
          <a:prstGeom prst="rect">
            <a:avLst/>
          </a:prstGeom>
        </p:spPr>
      </p:pic>
    </p:spTree>
    <p:extLst>
      <p:ext uri="{BB962C8B-B14F-4D97-AF65-F5344CB8AC3E}">
        <p14:creationId xmlns:p14="http://schemas.microsoft.com/office/powerpoint/2010/main" val="1310796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11770" y="245701"/>
            <a:ext cx="11585509" cy="1785104"/>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user does not want helpline numbers information(for non-consistent bad mood):</a:t>
            </a:r>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900" y="1078411"/>
            <a:ext cx="9423914" cy="5300951"/>
          </a:xfrm>
          <a:prstGeom prst="rect">
            <a:avLst/>
          </a:prstGeom>
        </p:spPr>
      </p:pic>
    </p:spTree>
    <p:extLst>
      <p:ext uri="{BB962C8B-B14F-4D97-AF65-F5344CB8AC3E}">
        <p14:creationId xmlns:p14="http://schemas.microsoft.com/office/powerpoint/2010/main" val="30109828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6172200" cy="1508105"/>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mood &gt;= 3.0 and mood &lt; 3.5:</a:t>
            </a:r>
          </a:p>
          <a:p>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9" y="1078411"/>
            <a:ext cx="9423916" cy="5300953"/>
          </a:xfrm>
          <a:prstGeom prst="rect">
            <a:avLst/>
          </a:prstGeom>
        </p:spPr>
      </p:pic>
    </p:spTree>
    <p:extLst>
      <p:ext uri="{BB962C8B-B14F-4D97-AF65-F5344CB8AC3E}">
        <p14:creationId xmlns:p14="http://schemas.microsoft.com/office/powerpoint/2010/main" val="3047779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6172200" cy="1508105"/>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mood &gt;= 3.5 and mood &lt;= 5.0:</a:t>
            </a:r>
          </a:p>
          <a:p>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899" y="1069080"/>
            <a:ext cx="9423916" cy="5300952"/>
          </a:xfrm>
          <a:prstGeom prst="rect">
            <a:avLst/>
          </a:prstGeom>
        </p:spPr>
      </p:pic>
    </p:spTree>
    <p:extLst>
      <p:ext uri="{BB962C8B-B14F-4D97-AF65-F5344CB8AC3E}">
        <p14:creationId xmlns:p14="http://schemas.microsoft.com/office/powerpoint/2010/main" val="3201056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6172200" cy="1231106"/>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user wants stress relief games:</a:t>
            </a:r>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900" y="1078411"/>
            <a:ext cx="9423914" cy="5300952"/>
          </a:xfrm>
          <a:prstGeom prst="rect">
            <a:avLst/>
          </a:prstGeom>
        </p:spPr>
      </p:pic>
    </p:spTree>
    <p:extLst>
      <p:ext uri="{BB962C8B-B14F-4D97-AF65-F5344CB8AC3E}">
        <p14:creationId xmlns:p14="http://schemas.microsoft.com/office/powerpoint/2010/main" val="3959565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7" name="Rectangle 6">
            <a:extLst>
              <a:ext uri="{FF2B5EF4-FFF2-40B4-BE49-F238E27FC236}">
                <a16:creationId xmlns:a16="http://schemas.microsoft.com/office/drawing/2014/main" id="{54FC5AD4-412B-F1CB-8C41-A2F3D9D6CDE5}"/>
              </a:ext>
            </a:extLst>
          </p:cNvPr>
          <p:cNvSpPr/>
          <p:nvPr/>
        </p:nvSpPr>
        <p:spPr>
          <a:xfrm>
            <a:off x="176981" y="157316"/>
            <a:ext cx="11838038" cy="651878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5CAC2C8-343C-C7C3-3E32-54A510AA01A1}"/>
              </a:ext>
            </a:extLst>
          </p:cNvPr>
          <p:cNvSpPr txBox="1"/>
          <p:nvPr/>
        </p:nvSpPr>
        <p:spPr>
          <a:xfrm>
            <a:off x="845985" y="245701"/>
            <a:ext cx="7336962" cy="1231106"/>
          </a:xfrm>
          <a:prstGeom prst="rect">
            <a:avLst/>
          </a:prstGeom>
          <a:noFill/>
        </p:spPr>
        <p:txBody>
          <a:bodyPr wrap="square">
            <a:spAutoFit/>
          </a:bodyPr>
          <a:lstStyle/>
          <a:p>
            <a:endParaRPr lang="en-US" sz="1800" dirty="0">
              <a:latin typeface="Bahnschrift Light" panose="020B0502040204020203" pitchFamily="34" charset="0"/>
            </a:endParaRPr>
          </a:p>
          <a:p>
            <a:r>
              <a:rPr lang="en-US" sz="2000" dirty="0">
                <a:latin typeface="Bahnschrift Light" panose="020B0502040204020203" pitchFamily="34" charset="0"/>
              </a:rPr>
              <a:t>        If user does not want stress relief games:</a:t>
            </a:r>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pic>
        <p:nvPicPr>
          <p:cNvPr id="10" name="Picture 9">
            <a:extLst>
              <a:ext uri="{FF2B5EF4-FFF2-40B4-BE49-F238E27FC236}">
                <a16:creationId xmlns:a16="http://schemas.microsoft.com/office/drawing/2014/main" id="{47DB861E-0F4A-2D45-CE3B-544D50BAD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900" y="1078411"/>
            <a:ext cx="9423914" cy="5300952"/>
          </a:xfrm>
          <a:prstGeom prst="rect">
            <a:avLst/>
          </a:prstGeom>
        </p:spPr>
      </p:pic>
    </p:spTree>
    <p:extLst>
      <p:ext uri="{BB962C8B-B14F-4D97-AF65-F5344CB8AC3E}">
        <p14:creationId xmlns:p14="http://schemas.microsoft.com/office/powerpoint/2010/main" val="2569439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0CDD8C3B-0D91-20BD-3E15-4FA8B3E7713D}"/>
              </a:ext>
            </a:extLst>
          </p:cNvPr>
          <p:cNvSpPr>
            <a:spLocks noGrp="1"/>
          </p:cNvSpPr>
          <p:nvPr>
            <p:ph type="title"/>
          </p:nvPr>
        </p:nvSpPr>
        <p:spPr>
          <a:xfrm>
            <a:off x="842865" y="93307"/>
            <a:ext cx="10357666" cy="661242"/>
          </a:xfrm>
        </p:spPr>
        <p:txBody>
          <a:bodyPr>
            <a:normAutofit/>
          </a:bodyPr>
          <a:lstStyle/>
          <a:p>
            <a:r>
              <a:rPr lang="en-US" b="1" dirty="0">
                <a:latin typeface="Bahnschrift Light" panose="020B0502040204020203" pitchFamily="34" charset="0"/>
              </a:rPr>
              <a:t>CONCEPTS USED IN THE project</a:t>
            </a:r>
            <a:endParaRPr lang="en-IN" b="1" dirty="0">
              <a:latin typeface="Bahnschrift Light" panose="020B0502040204020203" pitchFamily="34" charset="0"/>
            </a:endParaRPr>
          </a:p>
        </p:txBody>
      </p:sp>
      <p:sp>
        <p:nvSpPr>
          <p:cNvPr id="6" name="TextBox 5">
            <a:extLst>
              <a:ext uri="{FF2B5EF4-FFF2-40B4-BE49-F238E27FC236}">
                <a16:creationId xmlns:a16="http://schemas.microsoft.com/office/drawing/2014/main" id="{4EFDF888-18D2-FD4B-3253-0E85A42CCD5E}"/>
              </a:ext>
            </a:extLst>
          </p:cNvPr>
          <p:cNvSpPr txBox="1"/>
          <p:nvPr/>
        </p:nvSpPr>
        <p:spPr>
          <a:xfrm>
            <a:off x="926840" y="866523"/>
            <a:ext cx="10506270" cy="6232475"/>
          </a:xfrm>
          <a:prstGeom prst="rect">
            <a:avLst/>
          </a:prstGeom>
          <a:noFill/>
        </p:spPr>
        <p:txBody>
          <a:bodyPr wrap="square" rtlCol="0">
            <a:spAutoFit/>
          </a:bodyPr>
          <a:lstStyle/>
          <a:p>
            <a:r>
              <a:rPr lang="en-US" sz="1900" b="1" dirty="0">
                <a:latin typeface="Bahnschrift Light" panose="020B0502040204020203" pitchFamily="34" charset="0"/>
              </a:rPr>
              <a:t>1. Input/Output Operations:</a:t>
            </a:r>
          </a:p>
          <a:p>
            <a:r>
              <a:rPr lang="en-US" sz="1900" dirty="0">
                <a:latin typeface="Bahnschrift Light" panose="020B0502040204020203" pitchFamily="34" charset="0"/>
              </a:rPr>
              <a:t>– Uses </a:t>
            </a:r>
            <a:r>
              <a:rPr lang="en-US" sz="1900" dirty="0" err="1">
                <a:latin typeface="Bahnschrift Light" panose="020B0502040204020203" pitchFamily="34" charset="0"/>
              </a:rPr>
              <a:t>cin</a:t>
            </a:r>
            <a:r>
              <a:rPr lang="en-US" sz="1900" dirty="0">
                <a:latin typeface="Bahnschrift Light" panose="020B0502040204020203" pitchFamily="34" charset="0"/>
              </a:rPr>
              <a:t> and </a:t>
            </a:r>
            <a:r>
              <a:rPr lang="en-US" sz="1900" dirty="0" err="1">
                <a:latin typeface="Bahnschrift Light" panose="020B0502040204020203" pitchFamily="34" charset="0"/>
              </a:rPr>
              <a:t>getline</a:t>
            </a:r>
            <a:r>
              <a:rPr lang="en-US" sz="1900" dirty="0">
                <a:latin typeface="Bahnschrift Light" panose="020B0502040204020203" pitchFamily="34" charset="0"/>
              </a:rPr>
              <a:t> for user input.</a:t>
            </a:r>
          </a:p>
          <a:p>
            <a:r>
              <a:rPr lang="en-US" sz="1900" dirty="0">
                <a:latin typeface="Bahnschrift Light" panose="020B0502040204020203" pitchFamily="34" charset="0"/>
              </a:rPr>
              <a:t>– Displays messages and information to the user through </a:t>
            </a:r>
            <a:r>
              <a:rPr lang="en-US" sz="1900" dirty="0" err="1">
                <a:latin typeface="Bahnschrift Light" panose="020B0502040204020203" pitchFamily="34" charset="0"/>
              </a:rPr>
              <a:t>cout</a:t>
            </a:r>
            <a:r>
              <a:rPr lang="en-US" sz="1900" dirty="0">
                <a:latin typeface="Bahnschrift Light" panose="020B0502040204020203" pitchFamily="34" charset="0"/>
              </a:rPr>
              <a:t>.</a:t>
            </a:r>
          </a:p>
          <a:p>
            <a:endParaRPr lang="en-US" sz="1900" dirty="0">
              <a:latin typeface="Bahnschrift Light" panose="020B0502040204020203" pitchFamily="34" charset="0"/>
            </a:endParaRPr>
          </a:p>
          <a:p>
            <a:r>
              <a:rPr lang="en-US" sz="1900" b="1" dirty="0">
                <a:latin typeface="Bahnschrift Light" panose="020B0502040204020203" pitchFamily="34" charset="0"/>
              </a:rPr>
              <a:t>2. Classes:</a:t>
            </a:r>
          </a:p>
          <a:p>
            <a:r>
              <a:rPr lang="en-US" sz="1900" dirty="0">
                <a:latin typeface="Bahnschrift Light" panose="020B0502040204020203" pitchFamily="34" charset="0"/>
              </a:rPr>
              <a:t>– Defines a class “User” with private data members for the user’s name, gender, age and mood.</a:t>
            </a:r>
          </a:p>
          <a:p>
            <a:endParaRPr lang="en-US" sz="1900" dirty="0">
              <a:latin typeface="Bahnschrift Light" panose="020B0502040204020203" pitchFamily="34" charset="0"/>
            </a:endParaRPr>
          </a:p>
          <a:p>
            <a:r>
              <a:rPr lang="en-US" sz="1900" b="1" dirty="0">
                <a:latin typeface="Bahnschrift Light" panose="020B0502040204020203" pitchFamily="34" charset="0"/>
              </a:rPr>
              <a:t>3. Constructors:</a:t>
            </a:r>
          </a:p>
          <a:p>
            <a:r>
              <a:rPr lang="en-US" sz="1900" dirty="0">
                <a:latin typeface="Bahnschrift Light" panose="020B0502040204020203" pitchFamily="34" charset="0"/>
              </a:rPr>
              <a:t>– Initializes age and mood to default values.</a:t>
            </a:r>
          </a:p>
          <a:p>
            <a:endParaRPr lang="en-US" sz="1900" b="1" dirty="0">
              <a:latin typeface="Bahnschrift Light" panose="020B0502040204020203" pitchFamily="34" charset="0"/>
            </a:endParaRPr>
          </a:p>
          <a:p>
            <a:r>
              <a:rPr lang="en-US" sz="1900" b="1" dirty="0">
                <a:latin typeface="Bahnschrift Light" panose="020B0502040204020203" pitchFamily="34" charset="0"/>
              </a:rPr>
              <a:t>4. File Handling:</a:t>
            </a:r>
          </a:p>
          <a:p>
            <a:r>
              <a:rPr lang="en-US" sz="1900" dirty="0">
                <a:latin typeface="Bahnschrift Light" panose="020B0502040204020203" pitchFamily="34" charset="0"/>
              </a:rPr>
              <a:t>– Involves file operations using </a:t>
            </a:r>
            <a:r>
              <a:rPr lang="en-US" sz="1900" dirty="0" err="1">
                <a:latin typeface="Bahnschrift Light" panose="020B0502040204020203" pitchFamily="34" charset="0"/>
              </a:rPr>
              <a:t>ofstream</a:t>
            </a:r>
            <a:r>
              <a:rPr lang="en-US" sz="1900" dirty="0">
                <a:latin typeface="Bahnschrift Light" panose="020B0502040204020203" pitchFamily="34" charset="0"/>
              </a:rPr>
              <a:t> to write user responses to a file.</a:t>
            </a:r>
          </a:p>
          <a:p>
            <a:endParaRPr lang="en-US" sz="1900" dirty="0">
              <a:latin typeface="Bahnschrift Light" panose="020B0502040204020203" pitchFamily="34" charset="0"/>
            </a:endParaRPr>
          </a:p>
          <a:p>
            <a:r>
              <a:rPr lang="en-US" sz="1900" b="1" dirty="0">
                <a:latin typeface="Bahnschrift Light" panose="020B0502040204020203" pitchFamily="34" charset="0"/>
              </a:rPr>
              <a:t>5. Data Encapsulation:</a:t>
            </a:r>
          </a:p>
          <a:p>
            <a:r>
              <a:rPr lang="en-US" sz="1900" dirty="0">
                <a:latin typeface="Bahnschrift Light" panose="020B0502040204020203" pitchFamily="34" charset="0"/>
              </a:rPr>
              <a:t>– Employing private member variables within the User class, restricting direct access and ensuring controlled manipulation of user data.</a:t>
            </a:r>
          </a:p>
          <a:p>
            <a:endParaRPr lang="en-US" sz="1900" b="1" dirty="0">
              <a:latin typeface="Bahnschrift Light" panose="020B0502040204020203" pitchFamily="34" charset="0"/>
            </a:endParaRPr>
          </a:p>
          <a:p>
            <a:r>
              <a:rPr lang="en-US" sz="1900" b="1" dirty="0">
                <a:latin typeface="Bahnschrift Light" panose="020B0502040204020203" pitchFamily="34" charset="0"/>
              </a:rPr>
              <a:t>6. Conditional Statements:</a:t>
            </a:r>
          </a:p>
          <a:p>
            <a:r>
              <a:rPr lang="en-US" sz="1900" dirty="0">
                <a:latin typeface="Bahnschrift Light" panose="020B0502040204020203" pitchFamily="34" charset="0"/>
              </a:rPr>
              <a:t>– Utilizes if, else if, and else statements for decision-making based on user mood.</a:t>
            </a:r>
          </a:p>
          <a:p>
            <a:endParaRPr lang="en-US" sz="1900" b="1" dirty="0">
              <a:latin typeface="Bahnschrift Light" panose="020B0502040204020203" pitchFamily="34" charset="0"/>
            </a:endParaRPr>
          </a:p>
          <a:p>
            <a:endParaRPr lang="en-US" sz="1900" b="1" dirty="0">
              <a:latin typeface="Bahnschrift Light" panose="020B0502040204020203" pitchFamily="34" charset="0"/>
            </a:endParaRPr>
          </a:p>
        </p:txBody>
      </p:sp>
      <p:sp>
        <p:nvSpPr>
          <p:cNvPr id="3" name="Rectangle 2">
            <a:extLst>
              <a:ext uri="{FF2B5EF4-FFF2-40B4-BE49-F238E27FC236}">
                <a16:creationId xmlns:a16="http://schemas.microsoft.com/office/drawing/2014/main" id="{21FCF762-FE42-8245-6F1D-ACA685407D26}"/>
              </a:ext>
            </a:extLst>
          </p:cNvPr>
          <p:cNvSpPr/>
          <p:nvPr/>
        </p:nvSpPr>
        <p:spPr>
          <a:xfrm>
            <a:off x="93306" y="74644"/>
            <a:ext cx="12027159" cy="669004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72092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0CDD8C3B-0D91-20BD-3E15-4FA8B3E7713D}"/>
              </a:ext>
            </a:extLst>
          </p:cNvPr>
          <p:cNvSpPr>
            <a:spLocks noGrp="1"/>
          </p:cNvSpPr>
          <p:nvPr>
            <p:ph type="title"/>
          </p:nvPr>
        </p:nvSpPr>
        <p:spPr>
          <a:xfrm>
            <a:off x="808661" y="313115"/>
            <a:ext cx="10357666" cy="807896"/>
          </a:xfrm>
        </p:spPr>
        <p:txBody>
          <a:bodyPr>
            <a:normAutofit/>
          </a:bodyPr>
          <a:lstStyle/>
          <a:p>
            <a:r>
              <a:rPr lang="en-IN" b="1" dirty="0">
                <a:latin typeface="Bahnschrift Light" panose="020B0502040204020203" pitchFamily="34" charset="0"/>
              </a:rPr>
              <a:t>CONCLUSION</a:t>
            </a:r>
          </a:p>
        </p:txBody>
      </p:sp>
      <p:sp>
        <p:nvSpPr>
          <p:cNvPr id="6" name="TextBox 5">
            <a:extLst>
              <a:ext uri="{FF2B5EF4-FFF2-40B4-BE49-F238E27FC236}">
                <a16:creationId xmlns:a16="http://schemas.microsoft.com/office/drawing/2014/main" id="{4EFDF888-18D2-FD4B-3253-0E85A42CCD5E}"/>
              </a:ext>
            </a:extLst>
          </p:cNvPr>
          <p:cNvSpPr txBox="1"/>
          <p:nvPr/>
        </p:nvSpPr>
        <p:spPr>
          <a:xfrm>
            <a:off x="836654" y="1330493"/>
            <a:ext cx="10506270" cy="4708981"/>
          </a:xfrm>
          <a:prstGeom prst="rect">
            <a:avLst/>
          </a:prstGeom>
          <a:noFill/>
        </p:spPr>
        <p:txBody>
          <a:bodyPr wrap="square" rtlCol="0">
            <a:spAutoFit/>
          </a:bodyPr>
          <a:lstStyle/>
          <a:p>
            <a:r>
              <a:rPr lang="en-US" sz="2000" dirty="0">
                <a:latin typeface="Bahnschrift Light" panose="020B0502040204020203" pitchFamily="34" charset="0"/>
              </a:rPr>
              <a:t>This C++ program for mental health and well-being serves as a valuable tool by providing personalized support based on user interactions. Its user-centric design encourages open communication and fosters a positive environment, providing a safe space for individuals to express their feelings, while the inclusion of personalized responses and mood-based suggestions adds a human touch. The program's commitment to data recording ensures continuity in support and potential future improvements. The inclusion of mood assessment, resource provision, and affirmations contributes to a holistic approach, promoting mental health awareness and self-care. By offering additional resources such as helpline numbers and stress relief game suggestions, it goes beyond mere interaction, providing practical tools for coping and seeking help. The program's digital nature ensures accessibility, making it a practical tool for a wide audience seeking support and information. Overall, this initiative is instrumental in addressing mental health challenges, offering a blend of empathy, guidance, and practical resources. </a:t>
            </a:r>
          </a:p>
          <a:p>
            <a:endParaRPr lang="en-US" sz="2000" dirty="0">
              <a:latin typeface="Bahnschrift Light" panose="020B0502040204020203" pitchFamily="34" charset="0"/>
            </a:endParaRPr>
          </a:p>
          <a:p>
            <a:endParaRPr lang="en-US" sz="2000" dirty="0">
              <a:latin typeface="Bahnschrift Light" panose="020B0502040204020203" pitchFamily="34" charset="0"/>
            </a:endParaRPr>
          </a:p>
        </p:txBody>
      </p:sp>
      <p:sp>
        <p:nvSpPr>
          <p:cNvPr id="3" name="Rectangle 2">
            <a:extLst>
              <a:ext uri="{FF2B5EF4-FFF2-40B4-BE49-F238E27FC236}">
                <a16:creationId xmlns:a16="http://schemas.microsoft.com/office/drawing/2014/main" id="{A71D0FE1-7179-8B0B-F1CA-94ACECE96E0A}"/>
              </a:ext>
            </a:extLst>
          </p:cNvPr>
          <p:cNvSpPr/>
          <p:nvPr/>
        </p:nvSpPr>
        <p:spPr>
          <a:xfrm>
            <a:off x="251927" y="251927"/>
            <a:ext cx="11700587" cy="632615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301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0CDD8C3B-0D91-20BD-3E15-4FA8B3E7713D}"/>
              </a:ext>
            </a:extLst>
          </p:cNvPr>
          <p:cNvSpPr>
            <a:spLocks noGrp="1"/>
          </p:cNvSpPr>
          <p:nvPr>
            <p:ph type="title"/>
          </p:nvPr>
        </p:nvSpPr>
        <p:spPr>
          <a:xfrm>
            <a:off x="808661" y="365125"/>
            <a:ext cx="10357666" cy="807896"/>
          </a:xfrm>
        </p:spPr>
        <p:txBody>
          <a:bodyPr>
            <a:normAutofit/>
          </a:bodyPr>
          <a:lstStyle/>
          <a:p>
            <a:r>
              <a:rPr lang="en-IN" b="1" dirty="0">
                <a:latin typeface="Bahnschrift Light" panose="020B0502040204020203" pitchFamily="34" charset="0"/>
              </a:rPr>
              <a:t>SUBMITTED BY:</a:t>
            </a:r>
          </a:p>
        </p:txBody>
      </p:sp>
      <p:sp>
        <p:nvSpPr>
          <p:cNvPr id="6" name="TextBox 5">
            <a:extLst>
              <a:ext uri="{FF2B5EF4-FFF2-40B4-BE49-F238E27FC236}">
                <a16:creationId xmlns:a16="http://schemas.microsoft.com/office/drawing/2014/main" id="{4EFDF888-18D2-FD4B-3253-0E85A42CCD5E}"/>
              </a:ext>
            </a:extLst>
          </p:cNvPr>
          <p:cNvSpPr txBox="1"/>
          <p:nvPr/>
        </p:nvSpPr>
        <p:spPr>
          <a:xfrm>
            <a:off x="842865" y="1538146"/>
            <a:ext cx="10506270" cy="3570208"/>
          </a:xfrm>
          <a:prstGeom prst="rect">
            <a:avLst/>
          </a:prstGeom>
          <a:noFill/>
        </p:spPr>
        <p:txBody>
          <a:bodyPr wrap="square" rtlCol="0">
            <a:spAutoFit/>
          </a:bodyPr>
          <a:lstStyle/>
          <a:p>
            <a:r>
              <a:rPr lang="en-US" sz="2200" b="1" dirty="0">
                <a:latin typeface="Bahnschrift Light" panose="020B0502040204020203" pitchFamily="34" charset="0"/>
              </a:rPr>
              <a:t>AP22110010928 – JYOTHI SAMHITHA KATRAGADDA</a:t>
            </a:r>
            <a:br>
              <a:rPr lang="en-US" sz="2200" b="1" dirty="0">
                <a:latin typeface="Bahnschrift Light" panose="020B0502040204020203" pitchFamily="34" charset="0"/>
              </a:rPr>
            </a:br>
            <a:r>
              <a:rPr lang="en-US" sz="2200" b="1" dirty="0">
                <a:latin typeface="Bahnschrift Light" panose="020B0502040204020203" pitchFamily="34" charset="0"/>
              </a:rPr>
              <a:t>AP22110010936 – PARDHIV THALLAMSETTI</a:t>
            </a:r>
            <a:br>
              <a:rPr lang="en-US" sz="2200" b="1" dirty="0">
                <a:latin typeface="Bahnschrift Light" panose="020B0502040204020203" pitchFamily="34" charset="0"/>
              </a:rPr>
            </a:br>
            <a:r>
              <a:rPr lang="en-US" sz="2200" b="1" dirty="0">
                <a:latin typeface="Bahnschrift Light" panose="020B0502040204020203" pitchFamily="34" charset="0"/>
              </a:rPr>
              <a:t>AP22110010981 – NAVYA SREE PINNAMANENI</a:t>
            </a:r>
            <a:br>
              <a:rPr lang="en-US" sz="2200" b="1" dirty="0">
                <a:latin typeface="Bahnschrift Light" panose="020B0502040204020203" pitchFamily="34" charset="0"/>
              </a:rPr>
            </a:br>
            <a:r>
              <a:rPr lang="en-US" sz="2200" b="1" dirty="0">
                <a:latin typeface="Bahnschrift Light" panose="020B0502040204020203" pitchFamily="34" charset="0"/>
              </a:rPr>
              <a:t>AP22110011520 – PRIYANKA KUMARI SHAH</a:t>
            </a:r>
          </a:p>
          <a:p>
            <a:endParaRPr lang="en-US" sz="2200" b="1" dirty="0">
              <a:latin typeface="Bahnschrift Light" panose="020B0502040204020203" pitchFamily="34" charset="0"/>
            </a:endParaRPr>
          </a:p>
          <a:p>
            <a:endParaRPr lang="en-US" sz="2200" b="1" dirty="0">
              <a:latin typeface="Bahnschrift Light" panose="020B0502040204020203" pitchFamily="34" charset="0"/>
            </a:endParaRPr>
          </a:p>
          <a:p>
            <a:endParaRPr lang="en-US" sz="2200" b="1" dirty="0">
              <a:latin typeface="Bahnschrift Light" panose="020B0502040204020203" pitchFamily="34" charset="0"/>
            </a:endParaRPr>
          </a:p>
          <a:p>
            <a:pPr algn="ctr"/>
            <a:r>
              <a:rPr lang="en-US" sz="7200" b="1" dirty="0">
                <a:latin typeface="Bahnschrift Light" panose="020B0502040204020203" pitchFamily="34" charset="0"/>
              </a:rPr>
              <a:t>THANK YOU</a:t>
            </a:r>
          </a:p>
        </p:txBody>
      </p:sp>
      <p:sp>
        <p:nvSpPr>
          <p:cNvPr id="3" name="Rectangle 2">
            <a:extLst>
              <a:ext uri="{FF2B5EF4-FFF2-40B4-BE49-F238E27FC236}">
                <a16:creationId xmlns:a16="http://schemas.microsoft.com/office/drawing/2014/main" id="{A71D0FE1-7179-8B0B-F1CA-94ACECE96E0A}"/>
              </a:ext>
            </a:extLst>
          </p:cNvPr>
          <p:cNvSpPr/>
          <p:nvPr/>
        </p:nvSpPr>
        <p:spPr>
          <a:xfrm>
            <a:off x="353961" y="294968"/>
            <a:ext cx="11533239" cy="619790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7392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6" name="TextBox 5">
            <a:extLst>
              <a:ext uri="{FF2B5EF4-FFF2-40B4-BE49-F238E27FC236}">
                <a16:creationId xmlns:a16="http://schemas.microsoft.com/office/drawing/2014/main" id="{4EFDF888-18D2-FD4B-3253-0E85A42CCD5E}"/>
              </a:ext>
            </a:extLst>
          </p:cNvPr>
          <p:cNvSpPr txBox="1"/>
          <p:nvPr/>
        </p:nvSpPr>
        <p:spPr>
          <a:xfrm>
            <a:off x="320352" y="143739"/>
            <a:ext cx="10506270" cy="6817251"/>
          </a:xfrm>
          <a:prstGeom prst="rect">
            <a:avLst/>
          </a:prstGeom>
          <a:noFill/>
        </p:spPr>
        <p:txBody>
          <a:bodyPr wrap="square" rtlCol="0">
            <a:spAutoFit/>
          </a:bodyPr>
          <a:lstStyle/>
          <a:p>
            <a:r>
              <a:rPr lang="en-US" sz="1900" b="1" dirty="0">
                <a:latin typeface="Bahnschrift Light" panose="020B0502040204020203" pitchFamily="34" charset="0"/>
              </a:rPr>
              <a:t>7. Loops:</a:t>
            </a:r>
          </a:p>
          <a:p>
            <a:r>
              <a:rPr lang="en-US" sz="1900" dirty="0">
                <a:latin typeface="Bahnschrift Light" panose="020B0502040204020203" pitchFamily="34" charset="0"/>
              </a:rPr>
              <a:t>– Implements while loops to ensure valid input for age and mood.</a:t>
            </a:r>
          </a:p>
          <a:p>
            <a:endParaRPr lang="en-US" sz="1900" b="1" dirty="0">
              <a:latin typeface="Bahnschrift Light" panose="020B0502040204020203" pitchFamily="34" charset="0"/>
            </a:endParaRPr>
          </a:p>
          <a:p>
            <a:r>
              <a:rPr lang="en-US" sz="1900" b="1" dirty="0">
                <a:latin typeface="Bahnschrift Light" panose="020B0502040204020203" pitchFamily="34" charset="0"/>
              </a:rPr>
              <a:t>8. Functions:</a:t>
            </a:r>
          </a:p>
          <a:p>
            <a:r>
              <a:rPr lang="en-US" sz="1900" dirty="0">
                <a:latin typeface="Bahnschrift Light" panose="020B0502040204020203" pitchFamily="34" charset="0"/>
              </a:rPr>
              <a:t>– Defines functions like </a:t>
            </a:r>
            <a:r>
              <a:rPr lang="en-US" sz="1900" dirty="0" err="1">
                <a:latin typeface="Bahnschrift Light" panose="020B0502040204020203" pitchFamily="34" charset="0"/>
              </a:rPr>
              <a:t>getUserInfo</a:t>
            </a:r>
            <a:r>
              <a:rPr lang="en-US" sz="1900" dirty="0">
                <a:latin typeface="Bahnschrift Light" panose="020B0502040204020203" pitchFamily="34" charset="0"/>
              </a:rPr>
              <a:t> and </a:t>
            </a:r>
            <a:r>
              <a:rPr lang="en-US" sz="1900" dirty="0" err="1">
                <a:latin typeface="Bahnschrift Light" panose="020B0502040204020203" pitchFamily="34" charset="0"/>
              </a:rPr>
              <a:t>writeToFile</a:t>
            </a:r>
            <a:r>
              <a:rPr lang="en-US" sz="1900" dirty="0">
                <a:latin typeface="Bahnschrift Light" panose="020B0502040204020203" pitchFamily="34" charset="0"/>
              </a:rPr>
              <a:t> for modular code organization and reuse.</a:t>
            </a:r>
          </a:p>
          <a:p>
            <a:br>
              <a:rPr lang="en-US" sz="1900" b="1" dirty="0">
                <a:latin typeface="Bahnschrift Light" panose="020B0502040204020203" pitchFamily="34" charset="0"/>
              </a:rPr>
            </a:br>
            <a:r>
              <a:rPr lang="en-US" sz="1900" b="1" dirty="0">
                <a:latin typeface="Bahnschrift Light" panose="020B0502040204020203" pitchFamily="34" charset="0"/>
              </a:rPr>
              <a:t>9. Data Types:</a:t>
            </a:r>
          </a:p>
          <a:p>
            <a:r>
              <a:rPr lang="en-US" sz="1900" dirty="0">
                <a:latin typeface="Bahnschrift Light" panose="020B0502040204020203" pitchFamily="34" charset="0"/>
              </a:rPr>
              <a:t>– Utilizes string for handling textual input (user name, gender).</a:t>
            </a:r>
          </a:p>
          <a:p>
            <a:r>
              <a:rPr lang="en-US" sz="1900" dirty="0">
                <a:latin typeface="Bahnschrift Light" panose="020B0502040204020203" pitchFamily="34" charset="0"/>
              </a:rPr>
              <a:t>– Uses int and double for age and mood, respectively.</a:t>
            </a:r>
          </a:p>
          <a:p>
            <a:endParaRPr lang="en-US" sz="1900" b="1" dirty="0">
              <a:latin typeface="Bahnschrift Light" panose="020B0502040204020203" pitchFamily="34" charset="0"/>
            </a:endParaRPr>
          </a:p>
          <a:p>
            <a:r>
              <a:rPr lang="en-US" sz="1900" b="1" dirty="0">
                <a:latin typeface="Bahnschrift Light" panose="020B0502040204020203" pitchFamily="34" charset="0"/>
              </a:rPr>
              <a:t>10. Error Handling:</a:t>
            </a:r>
          </a:p>
          <a:p>
            <a:r>
              <a:rPr lang="en-US" sz="1900" dirty="0">
                <a:latin typeface="Bahnschrift Light" panose="020B0502040204020203" pitchFamily="34" charset="0"/>
              </a:rPr>
              <a:t>– Implements error handling for invalid inputs using </a:t>
            </a:r>
            <a:r>
              <a:rPr lang="en-US" sz="1900" dirty="0" err="1">
                <a:latin typeface="Bahnschrift Light" panose="020B0502040204020203" pitchFamily="34" charset="0"/>
              </a:rPr>
              <a:t>cin.clear</a:t>
            </a:r>
            <a:r>
              <a:rPr lang="en-US" sz="1900" dirty="0">
                <a:latin typeface="Bahnschrift Light" panose="020B0502040204020203" pitchFamily="34" charset="0"/>
              </a:rPr>
              <a:t>() and </a:t>
            </a:r>
            <a:r>
              <a:rPr lang="en-US" sz="1900" dirty="0" err="1">
                <a:latin typeface="Bahnschrift Light" panose="020B0502040204020203" pitchFamily="34" charset="0"/>
              </a:rPr>
              <a:t>cin.ignore</a:t>
            </a:r>
            <a:r>
              <a:rPr lang="en-US" sz="1900" dirty="0">
                <a:latin typeface="Bahnschrift Light" panose="020B0502040204020203" pitchFamily="34" charset="0"/>
              </a:rPr>
              <a:t>().</a:t>
            </a:r>
          </a:p>
          <a:p>
            <a:endParaRPr lang="en-US" sz="1900" b="1" dirty="0">
              <a:latin typeface="Bahnschrift Light" panose="020B0502040204020203" pitchFamily="34" charset="0"/>
            </a:endParaRPr>
          </a:p>
          <a:p>
            <a:r>
              <a:rPr lang="en-US" sz="1900" b="1" dirty="0">
                <a:latin typeface="Bahnschrift Light" panose="020B0502040204020203" pitchFamily="34" charset="0"/>
              </a:rPr>
              <a:t>11. Resource Integration:</a:t>
            </a:r>
          </a:p>
          <a:p>
            <a:r>
              <a:rPr lang="en-US" sz="1900" dirty="0">
                <a:latin typeface="Bahnschrift Light" panose="020B0502040204020203" pitchFamily="34" charset="0"/>
              </a:rPr>
              <a:t>– Embeds external resources (helpline numbers, stress relief game links) directly into the code.</a:t>
            </a:r>
          </a:p>
          <a:p>
            <a:endParaRPr lang="en-US" sz="1900" b="1" dirty="0">
              <a:latin typeface="Bahnschrift Light" panose="020B0502040204020203" pitchFamily="34" charset="0"/>
            </a:endParaRPr>
          </a:p>
          <a:p>
            <a:r>
              <a:rPr lang="en-US" sz="1900" b="1" dirty="0">
                <a:latin typeface="Bahnschrift Light" panose="020B0502040204020203" pitchFamily="34" charset="0"/>
              </a:rPr>
              <a:t>12. String Concatenation:</a:t>
            </a:r>
          </a:p>
          <a:p>
            <a:r>
              <a:rPr lang="en-US" sz="1900" dirty="0">
                <a:latin typeface="Bahnschrift Light" panose="020B0502040204020203" pitchFamily="34" charset="0"/>
              </a:rPr>
              <a:t>– Concatenates strings for constructing messages, including user details and responses.</a:t>
            </a:r>
          </a:p>
          <a:p>
            <a:endParaRPr lang="en-US" sz="1900" b="1" dirty="0">
              <a:latin typeface="Bahnschrift Light" panose="020B0502040204020203" pitchFamily="34" charset="0"/>
            </a:endParaRPr>
          </a:p>
          <a:p>
            <a:r>
              <a:rPr lang="en-US" sz="1900" b="1" dirty="0">
                <a:latin typeface="Bahnschrift Light" panose="020B0502040204020203" pitchFamily="34" charset="0"/>
              </a:rPr>
              <a:t>13. User Interaction and Engagement:</a:t>
            </a:r>
          </a:p>
          <a:p>
            <a:r>
              <a:rPr lang="en-US" sz="1900" dirty="0">
                <a:latin typeface="Bahnschrift Light" panose="020B0502040204020203" pitchFamily="34" charset="0"/>
              </a:rPr>
              <a:t>– Incorporates prompts and questions to engage the user throughout the program.</a:t>
            </a:r>
          </a:p>
          <a:p>
            <a:endParaRPr lang="en-US" sz="1900" b="1" dirty="0">
              <a:latin typeface="Bahnschrift Light" panose="020B0502040204020203" pitchFamily="34" charset="0"/>
            </a:endParaRPr>
          </a:p>
        </p:txBody>
      </p:sp>
      <p:sp>
        <p:nvSpPr>
          <p:cNvPr id="3" name="Rectangle 2">
            <a:extLst>
              <a:ext uri="{FF2B5EF4-FFF2-40B4-BE49-F238E27FC236}">
                <a16:creationId xmlns:a16="http://schemas.microsoft.com/office/drawing/2014/main" id="{21FCF762-FE42-8245-6F1D-ACA685407D26}"/>
              </a:ext>
            </a:extLst>
          </p:cNvPr>
          <p:cNvSpPr/>
          <p:nvPr/>
        </p:nvSpPr>
        <p:spPr>
          <a:xfrm>
            <a:off x="102636" y="74645"/>
            <a:ext cx="11999168" cy="671804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0372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0CDD8C3B-0D91-20BD-3E15-4FA8B3E7713D}"/>
              </a:ext>
            </a:extLst>
          </p:cNvPr>
          <p:cNvSpPr>
            <a:spLocks noGrp="1"/>
          </p:cNvSpPr>
          <p:nvPr>
            <p:ph type="title"/>
          </p:nvPr>
        </p:nvSpPr>
        <p:spPr>
          <a:xfrm>
            <a:off x="640708" y="-102631"/>
            <a:ext cx="10357666" cy="707895"/>
          </a:xfrm>
        </p:spPr>
        <p:txBody>
          <a:bodyPr>
            <a:normAutofit/>
          </a:bodyPr>
          <a:lstStyle/>
          <a:p>
            <a:r>
              <a:rPr lang="en-US" b="1" dirty="0">
                <a:latin typeface="Bahnschrift Light" panose="020B0502040204020203" pitchFamily="34" charset="0"/>
              </a:rPr>
              <a:t>ALGORITHM</a:t>
            </a:r>
            <a:endParaRPr lang="en-IN" b="1" dirty="0">
              <a:latin typeface="Bahnschrift Light" panose="020B0502040204020203" pitchFamily="34" charset="0"/>
            </a:endParaRPr>
          </a:p>
        </p:txBody>
      </p:sp>
      <p:sp>
        <p:nvSpPr>
          <p:cNvPr id="6" name="TextBox 5">
            <a:extLst>
              <a:ext uri="{FF2B5EF4-FFF2-40B4-BE49-F238E27FC236}">
                <a16:creationId xmlns:a16="http://schemas.microsoft.com/office/drawing/2014/main" id="{4EFDF888-18D2-FD4B-3253-0E85A42CCD5E}"/>
              </a:ext>
            </a:extLst>
          </p:cNvPr>
          <p:cNvSpPr txBox="1"/>
          <p:nvPr/>
        </p:nvSpPr>
        <p:spPr>
          <a:xfrm>
            <a:off x="640708" y="610542"/>
            <a:ext cx="10506270" cy="6586418"/>
          </a:xfrm>
          <a:prstGeom prst="rect">
            <a:avLst/>
          </a:prstGeom>
          <a:noFill/>
        </p:spPr>
        <p:txBody>
          <a:bodyPr wrap="square" rtlCol="0">
            <a:spAutoFit/>
          </a:bodyPr>
          <a:lstStyle/>
          <a:p>
            <a:r>
              <a:rPr lang="en-US" sz="2000" b="1" dirty="0">
                <a:latin typeface="Bahnschrift Light" panose="020B0502040204020203" pitchFamily="34" charset="0"/>
              </a:rPr>
              <a:t>1. Define a User class. </a:t>
            </a:r>
          </a:p>
          <a:p>
            <a:r>
              <a:rPr lang="en-US" sz="2000" dirty="0">
                <a:latin typeface="Bahnschrift Light" panose="020B0502040204020203" pitchFamily="34" charset="0"/>
              </a:rPr>
              <a:t>   a. The class User is defined with private data members for the user's name, gender, age, and mood.</a:t>
            </a:r>
          </a:p>
          <a:p>
            <a:r>
              <a:rPr lang="en-US" sz="2000" dirty="0">
                <a:latin typeface="Bahnschrift Light" panose="020B0502040204020203" pitchFamily="34" charset="0"/>
              </a:rPr>
              <a:t>   b. The constructor initializes age and mood to default values.</a:t>
            </a:r>
            <a:br>
              <a:rPr lang="en-US" sz="2000" dirty="0">
                <a:latin typeface="Bahnschrift Light" panose="020B0502040204020203" pitchFamily="34" charset="0"/>
              </a:rPr>
            </a:br>
            <a:endParaRPr lang="en-US" sz="2000" dirty="0">
              <a:latin typeface="Bahnschrift Light" panose="020B0502040204020203" pitchFamily="34" charset="0"/>
            </a:endParaRPr>
          </a:p>
          <a:p>
            <a:r>
              <a:rPr lang="en-US" sz="2000" b="1" dirty="0">
                <a:latin typeface="Bahnschrift Light" panose="020B0502040204020203" pitchFamily="34" charset="0"/>
              </a:rPr>
              <a:t>2. Define function </a:t>
            </a:r>
            <a:r>
              <a:rPr lang="en-US" sz="2000" b="1" dirty="0" err="1">
                <a:latin typeface="Bahnschrift Light" panose="020B0502040204020203" pitchFamily="34" charset="0"/>
              </a:rPr>
              <a:t>getUserInfo</a:t>
            </a:r>
            <a:r>
              <a:rPr lang="en-US" sz="2000" b="1" dirty="0">
                <a:latin typeface="Bahnschrift Light" panose="020B0502040204020203" pitchFamily="34" charset="0"/>
              </a:rPr>
              <a:t>: </a:t>
            </a:r>
            <a:r>
              <a:rPr lang="en-US" sz="1000" b="1" dirty="0">
                <a:latin typeface="Bahnschrift Light" panose="020B0502040204020203" pitchFamily="34" charset="0"/>
              </a:rPr>
              <a:t> </a:t>
            </a:r>
            <a:endParaRPr lang="en-US" sz="2200" b="1" dirty="0">
              <a:latin typeface="Bahnschrift Light" panose="020B0502040204020203" pitchFamily="34" charset="0"/>
            </a:endParaRPr>
          </a:p>
          <a:p>
            <a:r>
              <a:rPr lang="en-US" sz="2000" b="1" dirty="0">
                <a:latin typeface="Bahnschrift Light" panose="020B0502040204020203" pitchFamily="34" charset="0"/>
              </a:rPr>
              <a:t>   </a:t>
            </a:r>
            <a:r>
              <a:rPr lang="en-US" sz="2000" dirty="0">
                <a:latin typeface="Bahnschrift Light" panose="020B0502040204020203" pitchFamily="34" charset="0"/>
              </a:rPr>
              <a:t>a. Prompt the user for their name and store it in the variable </a:t>
            </a:r>
            <a:r>
              <a:rPr lang="en-US" sz="2000" dirty="0" err="1">
                <a:latin typeface="Bahnschrift Light" panose="020B0502040204020203" pitchFamily="34" charset="0"/>
              </a:rPr>
              <a:t>userName</a:t>
            </a:r>
            <a:r>
              <a:rPr lang="en-US" sz="2000" dirty="0">
                <a:latin typeface="Bahnschrift Light" panose="020B0502040204020203" pitchFamily="34" charset="0"/>
              </a:rPr>
              <a:t>.</a:t>
            </a:r>
          </a:p>
          <a:p>
            <a:r>
              <a:rPr lang="en-US" sz="2000" dirty="0">
                <a:latin typeface="Bahnschrift Light" panose="020B0502040204020203" pitchFamily="34" charset="0"/>
              </a:rPr>
              <a:t>   b. Greet the user using their name.</a:t>
            </a:r>
          </a:p>
          <a:p>
            <a:r>
              <a:rPr lang="en-US" sz="2000" dirty="0">
                <a:latin typeface="Bahnschrift Light" panose="020B0502040204020203" pitchFamily="34" charset="0"/>
              </a:rPr>
              <a:t>   c. Use a loop to:</a:t>
            </a:r>
          </a:p>
          <a:p>
            <a:r>
              <a:rPr lang="en-US" sz="2000" dirty="0">
                <a:latin typeface="Bahnschrift Light" panose="020B0502040204020203" pitchFamily="34" charset="0"/>
              </a:rPr>
              <a:t>       - Prompt the user for their gender and store it in the variable gender.</a:t>
            </a:r>
          </a:p>
          <a:p>
            <a:r>
              <a:rPr lang="en-US" sz="2000" dirty="0">
                <a:latin typeface="Bahnschrift Light" panose="020B0502040204020203" pitchFamily="34" charset="0"/>
              </a:rPr>
              <a:t>       - Convert the gender input to lowercase for case-insensitive validation.</a:t>
            </a:r>
          </a:p>
          <a:p>
            <a:r>
              <a:rPr lang="en-US" sz="2000" dirty="0">
                <a:latin typeface="Bahnschrift Light" panose="020B0502040204020203" pitchFamily="34" charset="0"/>
              </a:rPr>
              <a:t>       - Check if the input is valid (either "male," "female," or "other"). If not, repeat</a:t>
            </a:r>
          </a:p>
          <a:p>
            <a:r>
              <a:rPr lang="en-US" sz="2000" dirty="0">
                <a:latin typeface="Bahnschrift Light" panose="020B0502040204020203" pitchFamily="34" charset="0"/>
              </a:rPr>
              <a:t>          the loop.</a:t>
            </a:r>
          </a:p>
          <a:p>
            <a:r>
              <a:rPr lang="en-US" sz="2000" dirty="0">
                <a:latin typeface="Bahnschrift Light" panose="020B0502040204020203" pitchFamily="34" charset="0"/>
              </a:rPr>
              <a:t>   d. Use a loop to:</a:t>
            </a:r>
          </a:p>
          <a:p>
            <a:r>
              <a:rPr lang="en-US" sz="2000" dirty="0">
                <a:latin typeface="Bahnschrift Light" panose="020B0502040204020203" pitchFamily="34" charset="0"/>
              </a:rPr>
              <a:t>       - Prompt the user for their age and store it in the variable age.</a:t>
            </a:r>
          </a:p>
          <a:p>
            <a:r>
              <a:rPr lang="en-US" sz="2000" dirty="0">
                <a:latin typeface="Bahnschrift Light" panose="020B0502040204020203" pitchFamily="34" charset="0"/>
              </a:rPr>
              <a:t>       - Validate the age input (between 10 and 100). If not valid, repeat the loop.</a:t>
            </a:r>
          </a:p>
          <a:p>
            <a:r>
              <a:rPr lang="en-US" sz="2000" dirty="0">
                <a:latin typeface="Bahnschrift Light" panose="020B0502040204020203" pitchFamily="34" charset="0"/>
              </a:rPr>
              <a:t>   e. Use a loop to:</a:t>
            </a:r>
          </a:p>
          <a:p>
            <a:r>
              <a:rPr lang="en-US" sz="2000" dirty="0">
                <a:latin typeface="Bahnschrift Light" panose="020B0502040204020203" pitchFamily="34" charset="0"/>
              </a:rPr>
              <a:t>       - Prompt the user to rate their mood on a scale of 0.5 to 5.0 and store it in the</a:t>
            </a:r>
          </a:p>
          <a:p>
            <a:r>
              <a:rPr lang="en-US" sz="2000" dirty="0">
                <a:latin typeface="Bahnschrift Light" panose="020B0502040204020203" pitchFamily="34" charset="0"/>
              </a:rPr>
              <a:t>          variable mood.</a:t>
            </a:r>
          </a:p>
          <a:p>
            <a:r>
              <a:rPr lang="en-US" sz="2000" dirty="0">
                <a:latin typeface="Bahnschrift Light" panose="020B0502040204020203" pitchFamily="34" charset="0"/>
              </a:rPr>
              <a:t>       - Validate the mood input. If not valid, repeat the loop.</a:t>
            </a:r>
          </a:p>
          <a:p>
            <a:endParaRPr lang="en-US" sz="2200" b="1" dirty="0">
              <a:latin typeface="Bahnschrift Light" panose="020B0502040204020203" pitchFamily="34" charset="0"/>
            </a:endParaRPr>
          </a:p>
        </p:txBody>
      </p:sp>
      <p:sp>
        <p:nvSpPr>
          <p:cNvPr id="3" name="Rectangle 2">
            <a:extLst>
              <a:ext uri="{FF2B5EF4-FFF2-40B4-BE49-F238E27FC236}">
                <a16:creationId xmlns:a16="http://schemas.microsoft.com/office/drawing/2014/main" id="{21FCF762-FE42-8245-6F1D-ACA685407D26}"/>
              </a:ext>
            </a:extLst>
          </p:cNvPr>
          <p:cNvSpPr/>
          <p:nvPr/>
        </p:nvSpPr>
        <p:spPr>
          <a:xfrm>
            <a:off x="74645" y="83976"/>
            <a:ext cx="12045819" cy="670871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946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3" name="Rectangle 2">
            <a:extLst>
              <a:ext uri="{FF2B5EF4-FFF2-40B4-BE49-F238E27FC236}">
                <a16:creationId xmlns:a16="http://schemas.microsoft.com/office/drawing/2014/main" id="{21FCF762-FE42-8245-6F1D-ACA685407D26}"/>
              </a:ext>
            </a:extLst>
          </p:cNvPr>
          <p:cNvSpPr/>
          <p:nvPr/>
        </p:nvSpPr>
        <p:spPr>
          <a:xfrm>
            <a:off x="205273" y="214604"/>
            <a:ext cx="11775233" cy="641946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DFEA57D-B210-12E3-86FA-1C7C26C4D7F9}"/>
              </a:ext>
            </a:extLst>
          </p:cNvPr>
          <p:cNvSpPr txBox="1"/>
          <p:nvPr/>
        </p:nvSpPr>
        <p:spPr>
          <a:xfrm>
            <a:off x="401218" y="1022297"/>
            <a:ext cx="10786188" cy="4493538"/>
          </a:xfrm>
          <a:prstGeom prst="rect">
            <a:avLst/>
          </a:prstGeom>
          <a:noFill/>
        </p:spPr>
        <p:txBody>
          <a:bodyPr wrap="square">
            <a:spAutoFit/>
          </a:bodyPr>
          <a:lstStyle/>
          <a:p>
            <a:r>
              <a:rPr lang="en-US" sz="2000" b="1" dirty="0">
                <a:latin typeface="Bahnschrift Light" panose="020B0502040204020203" pitchFamily="34" charset="0"/>
              </a:rPr>
              <a:t>2. Define Function </a:t>
            </a:r>
            <a:r>
              <a:rPr lang="en-US" sz="2000" b="1" dirty="0" err="1">
                <a:latin typeface="Bahnschrift Light" panose="020B0502040204020203" pitchFamily="34" charset="0"/>
              </a:rPr>
              <a:t>writeToFile</a:t>
            </a:r>
            <a:r>
              <a:rPr lang="en-US" sz="2000" b="1" dirty="0">
                <a:latin typeface="Bahnschrift Light" panose="020B0502040204020203" pitchFamily="34" charset="0"/>
              </a:rPr>
              <a:t>: </a:t>
            </a:r>
            <a:endParaRPr lang="en-US" sz="2200" b="1" dirty="0">
              <a:latin typeface="Bahnschrift Light" panose="020B0502040204020203" pitchFamily="34" charset="0"/>
            </a:endParaRPr>
          </a:p>
          <a:p>
            <a:r>
              <a:rPr lang="en-US" sz="2200" dirty="0">
                <a:latin typeface="Bahnschrift Light" panose="020B0502040204020203" pitchFamily="34" charset="0"/>
              </a:rPr>
              <a:t>    </a:t>
            </a:r>
            <a:r>
              <a:rPr lang="en-US" sz="2000" dirty="0">
                <a:latin typeface="Bahnschrift Light" panose="020B0502040204020203" pitchFamily="34" charset="0"/>
              </a:rPr>
              <a:t>a. Open a file named user_responses.txt for appending (</a:t>
            </a:r>
            <a:r>
              <a:rPr lang="en-US" sz="2000" dirty="0" err="1">
                <a:latin typeface="Bahnschrift Light" panose="020B0502040204020203" pitchFamily="34" charset="0"/>
              </a:rPr>
              <a:t>ios</a:t>
            </a:r>
            <a:r>
              <a:rPr lang="en-US" sz="2000" dirty="0">
                <a:latin typeface="Bahnschrift Light" panose="020B0502040204020203" pitchFamily="34" charset="0"/>
              </a:rPr>
              <a:t>::app).</a:t>
            </a:r>
          </a:p>
          <a:p>
            <a:r>
              <a:rPr lang="en-US" sz="2000" dirty="0">
                <a:latin typeface="Bahnschrift Light" panose="020B0502040204020203" pitchFamily="34" charset="0"/>
              </a:rPr>
              <a:t>        - If the file is open:</a:t>
            </a:r>
          </a:p>
          <a:p>
            <a:r>
              <a:rPr lang="en-US" sz="2000" dirty="0">
                <a:latin typeface="Bahnschrift Light" panose="020B0502040204020203" pitchFamily="34" charset="0"/>
              </a:rPr>
              <a:t>               Write the user's information (name, gender, age, mood) to the file.</a:t>
            </a:r>
          </a:p>
          <a:p>
            <a:r>
              <a:rPr lang="en-US" sz="2000" dirty="0">
                <a:latin typeface="Bahnschrift Light" panose="020B0502040204020203" pitchFamily="34" charset="0"/>
              </a:rPr>
              <a:t>               Close the file.</a:t>
            </a:r>
          </a:p>
          <a:p>
            <a:r>
              <a:rPr lang="en-US" sz="2000" dirty="0">
                <a:latin typeface="Bahnschrift Light" panose="020B0502040204020203" pitchFamily="34" charset="0"/>
              </a:rPr>
              <a:t>        - If the file cannot be opened:</a:t>
            </a:r>
          </a:p>
          <a:p>
            <a:r>
              <a:rPr lang="en-US" sz="2000" dirty="0">
                <a:latin typeface="Bahnschrift Light" panose="020B0502040204020203" pitchFamily="34" charset="0"/>
              </a:rPr>
              <a:t>               Output an error message.</a:t>
            </a:r>
          </a:p>
          <a:p>
            <a:endParaRPr lang="en-US" sz="2200" b="1" dirty="0">
              <a:latin typeface="Bahnschrift Light" panose="020B0502040204020203" pitchFamily="34" charset="0"/>
            </a:endParaRPr>
          </a:p>
          <a:p>
            <a:r>
              <a:rPr lang="en-US" sz="2000" b="1" dirty="0">
                <a:latin typeface="Bahnschrift Light" panose="020B0502040204020203" pitchFamily="34" charset="0"/>
              </a:rPr>
              <a:t>3. Main Function: </a:t>
            </a:r>
            <a:endParaRPr lang="en-US" sz="2200" b="1" dirty="0">
              <a:latin typeface="Bahnschrift Light" panose="020B0502040204020203" pitchFamily="34" charset="0"/>
            </a:endParaRPr>
          </a:p>
          <a:p>
            <a:r>
              <a:rPr lang="en-US" sz="2200" b="1" dirty="0">
                <a:latin typeface="Bahnschrift Light" panose="020B0502040204020203" pitchFamily="34" charset="0"/>
              </a:rPr>
              <a:t>    </a:t>
            </a:r>
            <a:r>
              <a:rPr lang="en-US" sz="2000" dirty="0">
                <a:latin typeface="Bahnschrift Light" panose="020B0502040204020203" pitchFamily="34" charset="0"/>
              </a:rPr>
              <a:t>a. An instance of the User class is created.</a:t>
            </a:r>
          </a:p>
          <a:p>
            <a:r>
              <a:rPr lang="en-US" sz="2000" dirty="0">
                <a:latin typeface="Bahnschrift Light" panose="020B0502040204020203" pitchFamily="34" charset="0"/>
              </a:rPr>
              <a:t>    b. Declare variables: </a:t>
            </a:r>
            <a:r>
              <a:rPr lang="en-US" sz="2000" dirty="0" err="1">
                <a:latin typeface="Bahnschrift Light" panose="020B0502040204020203" pitchFamily="34" charset="0"/>
              </a:rPr>
              <a:t>userName</a:t>
            </a:r>
            <a:r>
              <a:rPr lang="en-US" sz="2000" dirty="0">
                <a:latin typeface="Bahnschrift Light" panose="020B0502040204020203" pitchFamily="34" charset="0"/>
              </a:rPr>
              <a:t>, gender, age, and mood. </a:t>
            </a:r>
          </a:p>
          <a:p>
            <a:r>
              <a:rPr lang="en-US" sz="2000" dirty="0">
                <a:latin typeface="Bahnschrift Light" panose="020B0502040204020203" pitchFamily="34" charset="0"/>
              </a:rPr>
              <a:t>    c. Call </a:t>
            </a:r>
            <a:r>
              <a:rPr lang="en-US" sz="2000" dirty="0" err="1">
                <a:latin typeface="Bahnschrift Light" panose="020B0502040204020203" pitchFamily="34" charset="0"/>
              </a:rPr>
              <a:t>getUserInfo</a:t>
            </a:r>
            <a:r>
              <a:rPr lang="en-US" sz="2000" dirty="0">
                <a:latin typeface="Bahnschrift Light" panose="020B0502040204020203" pitchFamily="34" charset="0"/>
              </a:rPr>
              <a:t> with references to these variables to collect user information.</a:t>
            </a:r>
          </a:p>
          <a:p>
            <a:r>
              <a:rPr lang="en-US" sz="2000" dirty="0">
                <a:latin typeface="Bahnschrift Light" panose="020B0502040204020203" pitchFamily="34" charset="0"/>
              </a:rPr>
              <a:t>    d. Call </a:t>
            </a:r>
            <a:r>
              <a:rPr lang="en-US" sz="2000" dirty="0" err="1">
                <a:latin typeface="Bahnschrift Light" panose="020B0502040204020203" pitchFamily="34" charset="0"/>
              </a:rPr>
              <a:t>writeToFile</a:t>
            </a:r>
            <a:r>
              <a:rPr lang="en-US" sz="2000" dirty="0">
                <a:latin typeface="Bahnschrift Light" panose="020B0502040204020203" pitchFamily="34" charset="0"/>
              </a:rPr>
              <a:t> with the collected user information to store it in a file.</a:t>
            </a:r>
          </a:p>
          <a:p>
            <a:endParaRPr lang="en-US" sz="2000" dirty="0">
              <a:latin typeface="Bahnschrift Light" panose="020B0502040204020203" pitchFamily="34" charset="0"/>
            </a:endParaRPr>
          </a:p>
        </p:txBody>
      </p:sp>
    </p:spTree>
    <p:extLst>
      <p:ext uri="{BB962C8B-B14F-4D97-AF65-F5344CB8AC3E}">
        <p14:creationId xmlns:p14="http://schemas.microsoft.com/office/powerpoint/2010/main" val="3620728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3" name="Rectangle 2">
            <a:extLst>
              <a:ext uri="{FF2B5EF4-FFF2-40B4-BE49-F238E27FC236}">
                <a16:creationId xmlns:a16="http://schemas.microsoft.com/office/drawing/2014/main" id="{21FCF762-FE42-8245-6F1D-ACA685407D26}"/>
              </a:ext>
            </a:extLst>
          </p:cNvPr>
          <p:cNvSpPr/>
          <p:nvPr/>
        </p:nvSpPr>
        <p:spPr>
          <a:xfrm>
            <a:off x="233265" y="261257"/>
            <a:ext cx="11691257" cy="631682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DFEA57D-B210-12E3-86FA-1C7C26C4D7F9}"/>
              </a:ext>
            </a:extLst>
          </p:cNvPr>
          <p:cNvSpPr txBox="1"/>
          <p:nvPr/>
        </p:nvSpPr>
        <p:spPr>
          <a:xfrm>
            <a:off x="438544" y="984975"/>
            <a:ext cx="10786188" cy="4401205"/>
          </a:xfrm>
          <a:prstGeom prst="rect">
            <a:avLst/>
          </a:prstGeom>
          <a:noFill/>
        </p:spPr>
        <p:txBody>
          <a:bodyPr wrap="square">
            <a:spAutoFit/>
          </a:bodyPr>
          <a:lstStyle/>
          <a:p>
            <a:r>
              <a:rPr lang="en-US" sz="2000" b="1" dirty="0">
                <a:latin typeface="Bahnschrift Light" panose="020B0502040204020203" pitchFamily="34" charset="0"/>
              </a:rPr>
              <a:t>4. Evaluate User's Mood:</a:t>
            </a:r>
          </a:p>
          <a:p>
            <a:r>
              <a:rPr lang="en-US" sz="2000" b="1" dirty="0">
                <a:latin typeface="Bahnschrift Light" panose="020B0502040204020203" pitchFamily="34" charset="0"/>
              </a:rPr>
              <a:t>    </a:t>
            </a:r>
            <a:r>
              <a:rPr lang="en-US" sz="2000" dirty="0">
                <a:latin typeface="Bahnschrift Light" panose="020B0502040204020203" pitchFamily="34" charset="0"/>
              </a:rPr>
              <a:t>a. Check the value of mood:</a:t>
            </a:r>
          </a:p>
          <a:p>
            <a:r>
              <a:rPr lang="en-US" sz="2000" dirty="0">
                <a:latin typeface="Bahnschrift Light" panose="020B0502040204020203" pitchFamily="34" charset="0"/>
              </a:rPr>
              <a:t>        - If mood &gt;= 3.5, print a positive message and offer stress relief games.</a:t>
            </a:r>
          </a:p>
          <a:p>
            <a:r>
              <a:rPr lang="en-US" sz="2000" dirty="0">
                <a:latin typeface="Bahnschrift Light" panose="020B0502040204020203" pitchFamily="34" charset="0"/>
              </a:rPr>
              <a:t>        - If mood &gt;= 3.0, print a positive message and offer stress relief games.</a:t>
            </a:r>
          </a:p>
          <a:p>
            <a:r>
              <a:rPr lang="en-US" sz="2000" dirty="0">
                <a:latin typeface="Bahnschrift Light" panose="020B0502040204020203" pitchFamily="34" charset="0"/>
              </a:rPr>
              <a:t>        - If mood &gt;= 1.5, acknowledge challenges, offer support, and optionally provide</a:t>
            </a:r>
          </a:p>
          <a:p>
            <a:r>
              <a:rPr lang="en-US" sz="2000" dirty="0">
                <a:latin typeface="Bahnschrift Light" panose="020B0502040204020203" pitchFamily="34" charset="0"/>
              </a:rPr>
              <a:t>           helpline information.</a:t>
            </a:r>
          </a:p>
          <a:p>
            <a:r>
              <a:rPr lang="en-US" sz="2000" dirty="0">
                <a:latin typeface="Bahnschrift Light" panose="020B0502040204020203" pitchFamily="34" charset="0"/>
              </a:rPr>
              <a:t>        - If mood &gt;= 0.5, acknowledge low mood, offer support, and optionally provide</a:t>
            </a:r>
          </a:p>
          <a:p>
            <a:r>
              <a:rPr lang="en-US" sz="2000" dirty="0">
                <a:latin typeface="Bahnschrift Light" panose="020B0502040204020203" pitchFamily="34" charset="0"/>
              </a:rPr>
              <a:t>           helpline information.</a:t>
            </a:r>
          </a:p>
          <a:p>
            <a:endParaRPr lang="en-US" sz="2000" b="1" dirty="0">
              <a:latin typeface="Bahnschrift Light" panose="020B0502040204020203" pitchFamily="34" charset="0"/>
            </a:endParaRPr>
          </a:p>
          <a:p>
            <a:r>
              <a:rPr lang="en-US" sz="2000" b="1" dirty="0">
                <a:latin typeface="Bahnschrift Light" panose="020B0502040204020203" pitchFamily="34" charset="0"/>
              </a:rPr>
              <a:t>5. Stress Relief Games:</a:t>
            </a:r>
          </a:p>
          <a:p>
            <a:r>
              <a:rPr lang="en-US" sz="2000" b="1" dirty="0">
                <a:latin typeface="Bahnschrift Light" panose="020B0502040204020203" pitchFamily="34" charset="0"/>
              </a:rPr>
              <a:t>    </a:t>
            </a:r>
            <a:r>
              <a:rPr lang="en-US" sz="2000" dirty="0">
                <a:latin typeface="Bahnschrift Light" panose="020B0502040204020203" pitchFamily="34" charset="0"/>
              </a:rPr>
              <a:t>If the user chooses to play stress relief games, provide links to two websites.</a:t>
            </a:r>
          </a:p>
          <a:p>
            <a:endParaRPr lang="en-US" sz="2000" dirty="0">
              <a:latin typeface="Bahnschrift Light" panose="020B0502040204020203" pitchFamily="34" charset="0"/>
            </a:endParaRPr>
          </a:p>
          <a:p>
            <a:r>
              <a:rPr lang="en-US" sz="2000" b="1" dirty="0">
                <a:latin typeface="Bahnschrift Light" panose="020B0502040204020203" pitchFamily="34" charset="0"/>
              </a:rPr>
              <a:t>6. Closing Message:</a:t>
            </a:r>
          </a:p>
          <a:p>
            <a:r>
              <a:rPr lang="en-US" sz="2000" b="1" dirty="0">
                <a:latin typeface="Bahnschrift Light" panose="020B0502040204020203" pitchFamily="34" charset="0"/>
              </a:rPr>
              <a:t>    </a:t>
            </a:r>
            <a:r>
              <a:rPr lang="en-US" sz="2000" dirty="0">
                <a:latin typeface="Bahnschrift Light" panose="020B0502040204020203" pitchFamily="34" charset="0"/>
              </a:rPr>
              <a:t>Provide a closing message encouraging self-care and well-being.</a:t>
            </a:r>
          </a:p>
        </p:txBody>
      </p:sp>
    </p:spTree>
    <p:extLst>
      <p:ext uri="{BB962C8B-B14F-4D97-AF65-F5344CB8AC3E}">
        <p14:creationId xmlns:p14="http://schemas.microsoft.com/office/powerpoint/2010/main" val="381621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0C628-7F63-B425-72FE-E248DED4BE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0CDD8C3B-0D91-20BD-3E15-4FA8B3E7713D}"/>
              </a:ext>
            </a:extLst>
          </p:cNvPr>
          <p:cNvSpPr>
            <a:spLocks noGrp="1"/>
          </p:cNvSpPr>
          <p:nvPr>
            <p:ph type="title"/>
          </p:nvPr>
        </p:nvSpPr>
        <p:spPr>
          <a:xfrm>
            <a:off x="808661" y="365125"/>
            <a:ext cx="10357666" cy="795081"/>
          </a:xfrm>
        </p:spPr>
        <p:txBody>
          <a:bodyPr>
            <a:normAutofit/>
          </a:bodyPr>
          <a:lstStyle/>
          <a:p>
            <a:r>
              <a:rPr lang="en-US" b="1" dirty="0">
                <a:latin typeface="Bahnschrift Light" panose="020B0502040204020203" pitchFamily="34" charset="0"/>
              </a:rPr>
              <a:t>SOURCE CODE</a:t>
            </a:r>
            <a:endParaRPr lang="en-IN" b="1" dirty="0">
              <a:latin typeface="Bahnschrift Light" panose="020B0502040204020203" pitchFamily="34" charset="0"/>
            </a:endParaRPr>
          </a:p>
        </p:txBody>
      </p:sp>
      <p:sp>
        <p:nvSpPr>
          <p:cNvPr id="6" name="TextBox 5">
            <a:extLst>
              <a:ext uri="{FF2B5EF4-FFF2-40B4-BE49-F238E27FC236}">
                <a16:creationId xmlns:a16="http://schemas.microsoft.com/office/drawing/2014/main" id="{4EFDF888-18D2-FD4B-3253-0E85A42CCD5E}"/>
              </a:ext>
            </a:extLst>
          </p:cNvPr>
          <p:cNvSpPr txBox="1"/>
          <p:nvPr/>
        </p:nvSpPr>
        <p:spPr>
          <a:xfrm>
            <a:off x="842865" y="1197014"/>
            <a:ext cx="10506270" cy="5478423"/>
          </a:xfrm>
          <a:prstGeom prst="rect">
            <a:avLst/>
          </a:prstGeom>
          <a:noFill/>
        </p:spPr>
        <p:txBody>
          <a:bodyPr wrap="square" rtlCol="0">
            <a:spAutoFit/>
          </a:bodyPr>
          <a:lstStyle/>
          <a:p>
            <a:r>
              <a:rPr lang="en-US" sz="1400" dirty="0">
                <a:latin typeface="Bahnschrift Light" panose="020B0502040204020203" pitchFamily="34" charset="0"/>
              </a:rPr>
              <a:t>#include &lt;iostream&gt;</a:t>
            </a:r>
          </a:p>
          <a:p>
            <a:r>
              <a:rPr lang="en-US" sz="1400" dirty="0">
                <a:latin typeface="Bahnschrift Light" panose="020B0502040204020203" pitchFamily="34" charset="0"/>
              </a:rPr>
              <a:t>#include &lt;</a:t>
            </a:r>
            <a:r>
              <a:rPr lang="en-US" sz="1400" dirty="0" err="1">
                <a:latin typeface="Bahnschrift Light" panose="020B0502040204020203" pitchFamily="34" charset="0"/>
              </a:rPr>
              <a:t>fstream</a:t>
            </a:r>
            <a:r>
              <a:rPr lang="en-US" sz="1400" dirty="0">
                <a:latin typeface="Bahnschrift Light" panose="020B0502040204020203" pitchFamily="34" charset="0"/>
              </a:rPr>
              <a:t>&gt;</a:t>
            </a:r>
          </a:p>
          <a:p>
            <a:r>
              <a:rPr lang="en-US" sz="1400" dirty="0">
                <a:latin typeface="Bahnschrift Light" panose="020B0502040204020203" pitchFamily="34" charset="0"/>
              </a:rPr>
              <a:t>#include &lt;string&gt;</a:t>
            </a:r>
          </a:p>
          <a:p>
            <a:r>
              <a:rPr lang="en-US" sz="1400" dirty="0">
                <a:latin typeface="Bahnschrift Light" panose="020B0502040204020203" pitchFamily="34" charset="0"/>
              </a:rPr>
              <a:t>#include &lt;limits&gt;</a:t>
            </a:r>
          </a:p>
          <a:p>
            <a:endParaRPr lang="en-US" sz="1400" dirty="0">
              <a:latin typeface="Bahnschrift Light" panose="020B0502040204020203" pitchFamily="34" charset="0"/>
            </a:endParaRPr>
          </a:p>
          <a:p>
            <a:r>
              <a:rPr lang="en-US" sz="1400" dirty="0">
                <a:latin typeface="Bahnschrift Light" panose="020B0502040204020203" pitchFamily="34" charset="0"/>
              </a:rPr>
              <a:t>using namespace std;</a:t>
            </a:r>
          </a:p>
          <a:p>
            <a:endParaRPr lang="en-US" sz="1400" dirty="0">
              <a:latin typeface="Bahnschrift Light" panose="020B0502040204020203" pitchFamily="34" charset="0"/>
            </a:endParaRPr>
          </a:p>
          <a:p>
            <a:r>
              <a:rPr lang="en-US" sz="1400" dirty="0">
                <a:latin typeface="Bahnschrift Light" panose="020B0502040204020203" pitchFamily="34" charset="0"/>
              </a:rPr>
              <a:t>class User</a:t>
            </a:r>
          </a:p>
          <a:p>
            <a:r>
              <a:rPr lang="en-US" sz="1400" dirty="0">
                <a:latin typeface="Bahnschrift Light" panose="020B0502040204020203" pitchFamily="34" charset="0"/>
              </a:rPr>
              <a:t>{</a:t>
            </a:r>
          </a:p>
          <a:p>
            <a:r>
              <a:rPr lang="en-US" sz="1400" dirty="0">
                <a:latin typeface="Bahnschrift Light" panose="020B0502040204020203" pitchFamily="34" charset="0"/>
              </a:rPr>
              <a:t>private:</a:t>
            </a:r>
          </a:p>
          <a:p>
            <a:r>
              <a:rPr lang="en-US" sz="1400" dirty="0">
                <a:latin typeface="Bahnschrift Light" panose="020B0502040204020203" pitchFamily="34" charset="0"/>
              </a:rPr>
              <a:t>      string </a:t>
            </a:r>
            <a:r>
              <a:rPr lang="en-US" sz="1400" dirty="0" err="1">
                <a:latin typeface="Bahnschrift Light" panose="020B0502040204020203" pitchFamily="34" charset="0"/>
              </a:rPr>
              <a:t>userName</a:t>
            </a:r>
            <a:r>
              <a:rPr lang="en-US" sz="1400" dirty="0">
                <a:latin typeface="Bahnschrift Light" panose="020B0502040204020203" pitchFamily="34" charset="0"/>
              </a:rPr>
              <a:t>;</a:t>
            </a:r>
          </a:p>
          <a:p>
            <a:r>
              <a:rPr lang="en-US" sz="1400" dirty="0">
                <a:latin typeface="Bahnschrift Light" panose="020B0502040204020203" pitchFamily="34" charset="0"/>
              </a:rPr>
              <a:t>      string gender;</a:t>
            </a:r>
          </a:p>
          <a:p>
            <a:r>
              <a:rPr lang="en-US" sz="1400" dirty="0">
                <a:latin typeface="Bahnschrift Light" panose="020B0502040204020203" pitchFamily="34" charset="0"/>
              </a:rPr>
              <a:t>      int age;</a:t>
            </a:r>
          </a:p>
          <a:p>
            <a:r>
              <a:rPr lang="en-US" sz="1400" dirty="0">
                <a:latin typeface="Bahnschrift Light" panose="020B0502040204020203" pitchFamily="34" charset="0"/>
              </a:rPr>
              <a:t>      double mood;</a:t>
            </a:r>
          </a:p>
          <a:p>
            <a:endParaRPr lang="en-US" sz="1400" dirty="0">
              <a:latin typeface="Bahnschrift Light" panose="020B0502040204020203" pitchFamily="34" charset="0"/>
            </a:endParaRPr>
          </a:p>
          <a:p>
            <a:r>
              <a:rPr lang="en-US" sz="1400" dirty="0">
                <a:latin typeface="Bahnschrift Light" panose="020B0502040204020203" pitchFamily="34" charset="0"/>
              </a:rPr>
              <a:t>public:</a:t>
            </a:r>
          </a:p>
          <a:p>
            <a:r>
              <a:rPr lang="en-US" sz="1400" dirty="0">
                <a:latin typeface="Bahnschrift Light" panose="020B0502040204020203" pitchFamily="34" charset="0"/>
              </a:rPr>
              <a:t>      User() : age(0), mood(0.0) {}</a:t>
            </a:r>
          </a:p>
          <a:p>
            <a:endParaRPr lang="en-US" sz="1400" dirty="0">
              <a:latin typeface="Bahnschrift Light" panose="020B0502040204020203" pitchFamily="34" charset="0"/>
            </a:endParaRPr>
          </a:p>
          <a:p>
            <a:r>
              <a:rPr lang="en-US" sz="1400" dirty="0">
                <a:latin typeface="Bahnschrift Light" panose="020B0502040204020203" pitchFamily="34" charset="0"/>
              </a:rPr>
              <a:t>      void </a:t>
            </a:r>
            <a:r>
              <a:rPr lang="en-US" sz="1400" dirty="0" err="1">
                <a:latin typeface="Bahnschrift Light" panose="020B0502040204020203" pitchFamily="34" charset="0"/>
              </a:rPr>
              <a:t>getUserInfo</a:t>
            </a:r>
            <a:r>
              <a:rPr lang="en-US" sz="1400" dirty="0">
                <a:latin typeface="Bahnschrift Light" panose="020B0502040204020203" pitchFamily="34" charset="0"/>
              </a:rPr>
              <a:t>()</a:t>
            </a:r>
          </a:p>
          <a:p>
            <a:r>
              <a:rPr lang="en-US" sz="1400" dirty="0">
                <a:latin typeface="Bahnschrift Light" panose="020B0502040204020203" pitchFamily="34" charset="0"/>
              </a:rPr>
              <a:t>      {</a:t>
            </a: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"What is your name?\n";</a:t>
            </a:r>
          </a:p>
          <a:p>
            <a:r>
              <a:rPr lang="en-US" sz="1400" dirty="0">
                <a:latin typeface="Bahnschrift Light" panose="020B0502040204020203" pitchFamily="34" charset="0"/>
              </a:rPr>
              <a:t>            </a:t>
            </a:r>
            <a:r>
              <a:rPr lang="en-US" sz="1400" dirty="0" err="1">
                <a:latin typeface="Bahnschrift Light" panose="020B0502040204020203" pitchFamily="34" charset="0"/>
              </a:rPr>
              <a:t>getline</a:t>
            </a:r>
            <a:r>
              <a:rPr lang="en-US" sz="1400" dirty="0">
                <a:latin typeface="Bahnschrift Light" panose="020B0502040204020203" pitchFamily="34" charset="0"/>
              </a:rPr>
              <a:t>(</a:t>
            </a:r>
            <a:r>
              <a:rPr lang="en-US" sz="1400" dirty="0" err="1">
                <a:latin typeface="Bahnschrift Light" panose="020B0502040204020203" pitchFamily="34" charset="0"/>
              </a:rPr>
              <a:t>cin</a:t>
            </a:r>
            <a:r>
              <a:rPr lang="en-US" sz="1400" dirty="0">
                <a:latin typeface="Bahnschrift Light" panose="020B0502040204020203" pitchFamily="34" charset="0"/>
              </a:rPr>
              <a:t>, </a:t>
            </a:r>
            <a:r>
              <a:rPr lang="en-US" sz="1400" dirty="0" err="1">
                <a:latin typeface="Bahnschrift Light" panose="020B0502040204020203" pitchFamily="34" charset="0"/>
              </a:rPr>
              <a:t>userName</a:t>
            </a:r>
            <a:r>
              <a:rPr lang="en-US" sz="1400" dirty="0">
                <a:latin typeface="Bahnschrift Light" panose="020B0502040204020203" pitchFamily="34" charset="0"/>
              </a:rPr>
              <a:t>);</a:t>
            </a:r>
          </a:p>
          <a:p>
            <a:endParaRPr lang="en-US" sz="1400" dirty="0">
              <a:latin typeface="Bahnschrift Light" panose="020B0502040204020203" pitchFamily="34" charset="0"/>
            </a:endParaRPr>
          </a:p>
          <a:p>
            <a:r>
              <a:rPr lang="en-US" sz="1400" dirty="0">
                <a:latin typeface="Bahnschrift Light" panose="020B0502040204020203" pitchFamily="34" charset="0"/>
              </a:rPr>
              <a:t>            </a:t>
            </a:r>
            <a:r>
              <a:rPr lang="en-US" sz="1400" dirty="0" err="1">
                <a:latin typeface="Bahnschrift Light" panose="020B0502040204020203" pitchFamily="34" charset="0"/>
              </a:rPr>
              <a:t>cout</a:t>
            </a:r>
            <a:r>
              <a:rPr lang="en-US" sz="1400" dirty="0">
                <a:latin typeface="Bahnschrift Light" panose="020B0502040204020203" pitchFamily="34" charset="0"/>
              </a:rPr>
              <a:t> &lt;&lt; "\</a:t>
            </a:r>
            <a:r>
              <a:rPr lang="en-US" sz="1400" dirty="0" err="1">
                <a:latin typeface="Bahnschrift Light" panose="020B0502040204020203" pitchFamily="34" charset="0"/>
              </a:rPr>
              <a:t>nHello</a:t>
            </a:r>
            <a:r>
              <a:rPr lang="en-US" sz="1400" dirty="0">
                <a:latin typeface="Bahnschrift Light" panose="020B0502040204020203" pitchFamily="34" charset="0"/>
              </a:rPr>
              <a:t>, " &lt;&lt; </a:t>
            </a:r>
            <a:r>
              <a:rPr lang="en-US" sz="1400" dirty="0" err="1">
                <a:latin typeface="Bahnschrift Light" panose="020B0502040204020203" pitchFamily="34" charset="0"/>
              </a:rPr>
              <a:t>userName</a:t>
            </a:r>
            <a:r>
              <a:rPr lang="en-US" sz="1400" dirty="0">
                <a:latin typeface="Bahnschrift Light" panose="020B0502040204020203" pitchFamily="34" charset="0"/>
              </a:rPr>
              <a:t> &lt;&lt; "!\n";</a:t>
            </a:r>
          </a:p>
          <a:p>
            <a:endParaRPr lang="en-US" sz="1400" dirty="0">
              <a:latin typeface="Bahnschrift Light" panose="020B0502040204020203" pitchFamily="34" charset="0"/>
            </a:endParaRPr>
          </a:p>
        </p:txBody>
      </p:sp>
      <p:sp>
        <p:nvSpPr>
          <p:cNvPr id="3" name="Rectangle 2">
            <a:extLst>
              <a:ext uri="{FF2B5EF4-FFF2-40B4-BE49-F238E27FC236}">
                <a16:creationId xmlns:a16="http://schemas.microsoft.com/office/drawing/2014/main" id="{EB7A98F1-8798-8AD3-8C28-518C6AE41CBD}"/>
              </a:ext>
            </a:extLst>
          </p:cNvPr>
          <p:cNvSpPr/>
          <p:nvPr/>
        </p:nvSpPr>
        <p:spPr>
          <a:xfrm>
            <a:off x="363894" y="365125"/>
            <a:ext cx="11448661" cy="612775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54558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VeniceBeachVTI">
  <a:themeElements>
    <a:clrScheme name="Venice Beach">
      <a:dk1>
        <a:sysClr val="windowText" lastClr="000000"/>
      </a:dk1>
      <a:lt1>
        <a:sysClr val="window" lastClr="FFFFFF"/>
      </a:lt1>
      <a:dk2>
        <a:srgbClr val="2B3E3D"/>
      </a:dk2>
      <a:lt2>
        <a:srgbClr val="FEF3EB"/>
      </a:lt2>
      <a:accent1>
        <a:srgbClr val="FE8542"/>
      </a:accent1>
      <a:accent2>
        <a:srgbClr val="EC6D60"/>
      </a:accent2>
      <a:accent3>
        <a:srgbClr val="CDA32B"/>
      </a:accent3>
      <a:accent4>
        <a:srgbClr val="EE66A7"/>
      </a:accent4>
      <a:accent5>
        <a:srgbClr val="EA5F48"/>
      </a:accent5>
      <a:accent6>
        <a:srgbClr val="C8466B"/>
      </a:accent6>
      <a:hlink>
        <a:srgbClr val="E46153"/>
      </a:hlink>
      <a:folHlink>
        <a:srgbClr val="CF63B0"/>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docProps/app.xml><?xml version="1.0" encoding="utf-8"?>
<Properties xmlns="http://schemas.openxmlformats.org/officeDocument/2006/extended-properties" xmlns:vt="http://schemas.openxmlformats.org/officeDocument/2006/docPropsVTypes">
  <TotalTime>5343</TotalTime>
  <Words>4055</Words>
  <Application>Microsoft Office PowerPoint</Application>
  <PresentationFormat>Widescreen</PresentationFormat>
  <Paragraphs>480</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Avenir Next LT Pro</vt:lpstr>
      <vt:lpstr>Avenir Next LT Pro Light</vt:lpstr>
      <vt:lpstr>Bahnschrift Light</vt:lpstr>
      <vt:lpstr>Verdana</vt:lpstr>
      <vt:lpstr>VeniceBeachVTI</vt:lpstr>
      <vt:lpstr>MOOD ANALYZER</vt:lpstr>
      <vt:lpstr>CSE 202 – Object oriented programming with c++ – project</vt:lpstr>
      <vt:lpstr>INTRODUCTION</vt:lpstr>
      <vt:lpstr>CONCEPTS USED IN THE project</vt:lpstr>
      <vt:lpstr>PowerPoint Presentation</vt:lpstr>
      <vt:lpstr>ALGORITHM</vt:lpstr>
      <vt:lpstr>PowerPoint Presentation</vt:lpstr>
      <vt:lpstr>PowerPoint Presentation</vt:lpstr>
      <vt:lpstr>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SUBMITTED BY: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MANAGEMENT SYSTEM</dc:title>
  <dc:creator>ITCorpz Inc</dc:creator>
  <cp:lastModifiedBy>ITCorpz Inc</cp:lastModifiedBy>
  <cp:revision>7</cp:revision>
  <dcterms:created xsi:type="dcterms:W3CDTF">2023-11-20T10:47:29Z</dcterms:created>
  <dcterms:modified xsi:type="dcterms:W3CDTF">2023-12-08T16:43:37Z</dcterms:modified>
</cp:coreProperties>
</file>